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ExtraBold-bold.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d5e98847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d5e9884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5d5e98847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5d5e98847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1612fb27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1612fb27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e43d8bb67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e43d8bb67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e43d8bb67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e43d8bb67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e43d8bb67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e43d8bb67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e43d8bb67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e43d8bb67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7d84218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7d84218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7d842184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7d842184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7d842184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57d842184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1612fb27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1612fb27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7d842184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7d842184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57d842184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57d842184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7d84218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7d84218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7d842184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7d842184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7d842184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7d842184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7d842184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7d842184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7d842184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7d842184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d5e98847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d5e98847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d153702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d153702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d5e9884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d5e9884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d5e98847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d5e9884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hyperlink" Target="https://drive.google.com/drive/folders/1FE0PvORXBru-XYkd1oi55zEvKOExAnAn?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25.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99450" y="1365150"/>
            <a:ext cx="4773900" cy="25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A1283C"/>
                </a:solidFill>
                <a:latin typeface="Montserrat ExtraBold"/>
                <a:ea typeface="Montserrat ExtraBold"/>
                <a:cs typeface="Montserrat ExtraBold"/>
                <a:sym typeface="Montserrat ExtraBold"/>
              </a:rPr>
              <a:t>CAPSTONE </a:t>
            </a:r>
            <a:endParaRPr sz="3600">
              <a:solidFill>
                <a:srgbClr val="A1283C"/>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en" sz="3600">
                <a:solidFill>
                  <a:srgbClr val="A1283C"/>
                </a:solidFill>
                <a:latin typeface="Montserrat ExtraBold"/>
                <a:ea typeface="Montserrat ExtraBold"/>
                <a:cs typeface="Montserrat ExtraBold"/>
                <a:sym typeface="Montserrat ExtraBold"/>
              </a:rPr>
              <a:t>PROJECT</a:t>
            </a:r>
            <a:endParaRPr sz="3600">
              <a:solidFill>
                <a:srgbClr val="A1283C"/>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b="1" lang="en" sz="2000">
                <a:solidFill>
                  <a:schemeClr val="dk1"/>
                </a:solidFill>
                <a:latin typeface="Montserrat"/>
                <a:ea typeface="Montserrat"/>
                <a:cs typeface="Montserrat"/>
                <a:sym typeface="Montserrat"/>
              </a:rPr>
              <a:t>DATA ANALYSIS</a:t>
            </a:r>
            <a:endParaRPr b="1" sz="2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2"/>
                </a:solidFill>
                <a:latin typeface="Montserrat SemiBold"/>
                <a:ea typeface="Montserrat SemiBold"/>
                <a:cs typeface="Montserrat SemiBold"/>
                <a:sym typeface="Montserrat SemiBold"/>
              </a:rPr>
              <a:t>by </a:t>
            </a:r>
            <a:r>
              <a:rPr lang="en">
                <a:solidFill>
                  <a:schemeClr val="dk2"/>
                </a:solidFill>
                <a:latin typeface="Montserrat SemiBold"/>
                <a:ea typeface="Montserrat SemiBold"/>
                <a:cs typeface="Montserrat SemiBold"/>
                <a:sym typeface="Montserrat SemiBold"/>
              </a:rPr>
              <a:t>QUỲNH NHƯ</a:t>
            </a:r>
            <a:endParaRPr b="1" sz="2000">
              <a:solidFill>
                <a:schemeClr val="dk1"/>
              </a:solidFill>
              <a:latin typeface="Montserrat"/>
              <a:ea typeface="Montserrat"/>
              <a:cs typeface="Montserrat"/>
              <a:sym typeface="Montserrat"/>
            </a:endParaRPr>
          </a:p>
        </p:txBody>
      </p:sp>
      <p:sp>
        <p:nvSpPr>
          <p:cNvPr id="55" name="Google Shape;55;p13"/>
          <p:cNvSpPr/>
          <p:nvPr/>
        </p:nvSpPr>
        <p:spPr>
          <a:xfrm>
            <a:off x="655155" y="1266450"/>
            <a:ext cx="797100" cy="98700"/>
          </a:xfrm>
          <a:prstGeom prst="rect">
            <a:avLst/>
          </a:prstGeom>
          <a:solidFill>
            <a:srgbClr val="0021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671683" y="0"/>
            <a:ext cx="3472317"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nvSpPr>
        <p:spPr>
          <a:xfrm>
            <a:off x="298500" y="495577"/>
            <a:ext cx="8547000" cy="10506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2"/>
              </a:buClr>
              <a:buSzPts val="1100"/>
              <a:buFont typeface="Muli"/>
              <a:buChar char="●"/>
            </a:pPr>
            <a:r>
              <a:rPr b="1" lang="en" sz="1100">
                <a:solidFill>
                  <a:schemeClr val="dk2"/>
                </a:solidFill>
                <a:latin typeface="Muli"/>
                <a:ea typeface="Muli"/>
                <a:cs typeface="Muli"/>
                <a:sym typeface="Muli"/>
              </a:rPr>
              <a:t>Nhóm khách hàng quan tâm dịch vụ mới có xu hướng chi tiêu trung bình cao hơn</a:t>
            </a:r>
            <a:r>
              <a:rPr lang="en" sz="1100">
                <a:solidFill>
                  <a:schemeClr val="dk2"/>
                </a:solidFill>
                <a:latin typeface="Muli"/>
                <a:ea typeface="Muli"/>
                <a:cs typeface="Muli"/>
                <a:sym typeface="Muli"/>
              </a:rPr>
              <a:t> mặt bằng chung trên cả 2 dòng sản phẩm thường &amp; cao cấp. Rượu và thịt cá là các sản phẩm bán chạy nhất cửa hàng.</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b="1" lang="en" sz="1100">
                <a:solidFill>
                  <a:schemeClr val="dk2"/>
                </a:solidFill>
                <a:latin typeface="Muli"/>
                <a:ea typeface="Muli"/>
                <a:cs typeface="Muli"/>
                <a:sym typeface="Muli"/>
              </a:rPr>
              <a:t>Gần 43% đơn hàng của nhóm khách hàng này đến từ cửa hàng</a:t>
            </a:r>
            <a:r>
              <a:rPr lang="en" sz="1100">
                <a:solidFill>
                  <a:schemeClr val="dk2"/>
                </a:solidFill>
                <a:latin typeface="Muli"/>
                <a:ea typeface="Muli"/>
                <a:cs typeface="Muli"/>
                <a:sym typeface="Muli"/>
              </a:rPr>
              <a:t>, hơn 32% từ website, con số này ở nhóm không quan tâm là hơn 48%, và </a:t>
            </a:r>
            <a:r>
              <a:rPr b="1" lang="en" sz="1100">
                <a:solidFill>
                  <a:schemeClr val="dk2"/>
                </a:solidFill>
                <a:latin typeface="Muli"/>
                <a:ea typeface="Muli"/>
                <a:cs typeface="Muli"/>
                <a:sym typeface="Muli"/>
              </a:rPr>
              <a:t>catalog là kênh đem về ít đơn hàng nhất </a:t>
            </a:r>
            <a:r>
              <a:rPr lang="en" sz="1100">
                <a:solidFill>
                  <a:schemeClr val="dk2"/>
                </a:solidFill>
                <a:latin typeface="Muli"/>
                <a:ea typeface="Muli"/>
                <a:cs typeface="Muli"/>
                <a:sym typeface="Muli"/>
              </a:rPr>
              <a:t>trên tổng thể.</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lang="en" sz="1100">
                <a:solidFill>
                  <a:schemeClr val="dk2"/>
                </a:solidFill>
                <a:latin typeface="Muli"/>
                <a:ea typeface="Muli"/>
                <a:cs typeface="Muli"/>
                <a:sym typeface="Muli"/>
              </a:rPr>
              <a:t>Tổng số đơn hàng có khuyến mãi của nhóm khách quan tâm dịch vụ mới chỉ bằng khoảng 1 nửa so với nhóm không quan tâm, trong đó </a:t>
            </a:r>
            <a:r>
              <a:rPr b="1" lang="en" sz="1100">
                <a:solidFill>
                  <a:schemeClr val="dk2"/>
                </a:solidFill>
                <a:latin typeface="Muli"/>
                <a:ea typeface="Muli"/>
                <a:cs typeface="Muli"/>
                <a:sym typeface="Muli"/>
              </a:rPr>
              <a:t>phân khúc Cao là nhóm đối tượng ít bị ảnh hưởng nhất bởi khuyến mãi.</a:t>
            </a:r>
            <a:endParaRPr b="1" sz="1100">
              <a:solidFill>
                <a:schemeClr val="dk2"/>
              </a:solidFill>
              <a:latin typeface="Muli"/>
              <a:ea typeface="Muli"/>
              <a:cs typeface="Muli"/>
              <a:sym typeface="Muli"/>
            </a:endParaRPr>
          </a:p>
        </p:txBody>
      </p:sp>
      <p:sp>
        <p:nvSpPr>
          <p:cNvPr id="210" name="Google Shape;210;p22"/>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sp>
        <p:nvSpPr>
          <p:cNvPr id="211" name="Google Shape;211;p22"/>
          <p:cNvSpPr txBox="1"/>
          <p:nvPr/>
        </p:nvSpPr>
        <p:spPr>
          <a:xfrm>
            <a:off x="2030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B5394"/>
                </a:solidFill>
                <a:latin typeface="Muli"/>
                <a:ea typeface="Muli"/>
                <a:cs typeface="Muli"/>
                <a:sym typeface="Muli"/>
              </a:rPr>
              <a:t>Demographic</a:t>
            </a:r>
            <a:endParaRPr sz="1100">
              <a:solidFill>
                <a:srgbClr val="0B5394"/>
              </a:solidFill>
              <a:latin typeface="Muli"/>
              <a:ea typeface="Muli"/>
              <a:cs typeface="Muli"/>
              <a:sym typeface="Muli"/>
            </a:endParaRPr>
          </a:p>
        </p:txBody>
      </p:sp>
      <p:sp>
        <p:nvSpPr>
          <p:cNvPr id="212" name="Google Shape;212;p22"/>
          <p:cNvSpPr txBox="1"/>
          <p:nvPr/>
        </p:nvSpPr>
        <p:spPr>
          <a:xfrm>
            <a:off x="5494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Behavior</a:t>
            </a:r>
            <a:endParaRPr sz="1100">
              <a:solidFill>
                <a:schemeClr val="lt1"/>
              </a:solidFill>
              <a:latin typeface="Muli"/>
              <a:ea typeface="Muli"/>
              <a:cs typeface="Muli"/>
              <a:sym typeface="Muli"/>
            </a:endParaRPr>
          </a:p>
        </p:txBody>
      </p:sp>
      <p:sp>
        <p:nvSpPr>
          <p:cNvPr id="213" name="Google Shape;213;p22"/>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sp>
        <p:nvSpPr>
          <p:cNvPr id="214" name="Google Shape;214;p22"/>
          <p:cNvSpPr txBox="1"/>
          <p:nvPr/>
        </p:nvSpPr>
        <p:spPr>
          <a:xfrm>
            <a:off x="3762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RFM Analysis</a:t>
            </a:r>
            <a:endParaRPr sz="1100">
              <a:solidFill>
                <a:srgbClr val="0B5394"/>
              </a:solidFill>
              <a:latin typeface="Muli"/>
              <a:ea typeface="Muli"/>
              <a:cs typeface="Muli"/>
              <a:sym typeface="Muli"/>
            </a:endParaRPr>
          </a:p>
        </p:txBody>
      </p:sp>
      <p:pic>
        <p:nvPicPr>
          <p:cNvPr id="215" name="Google Shape;215;p22"/>
          <p:cNvPicPr preferRelativeResize="0"/>
          <p:nvPr/>
        </p:nvPicPr>
        <p:blipFill>
          <a:blip r:embed="rId3">
            <a:alphaModFix/>
          </a:blip>
          <a:stretch>
            <a:fillRect/>
          </a:stretch>
        </p:blipFill>
        <p:spPr>
          <a:xfrm>
            <a:off x="839150" y="1839450"/>
            <a:ext cx="6090924" cy="1109126"/>
          </a:xfrm>
          <a:prstGeom prst="rect">
            <a:avLst/>
          </a:prstGeom>
          <a:noFill/>
          <a:ln>
            <a:noFill/>
          </a:ln>
        </p:spPr>
      </p:pic>
      <p:pic>
        <p:nvPicPr>
          <p:cNvPr id="216" name="Google Shape;216;p22"/>
          <p:cNvPicPr preferRelativeResize="0"/>
          <p:nvPr/>
        </p:nvPicPr>
        <p:blipFill>
          <a:blip r:embed="rId4">
            <a:alphaModFix/>
          </a:blip>
          <a:stretch>
            <a:fillRect/>
          </a:stretch>
        </p:blipFill>
        <p:spPr>
          <a:xfrm>
            <a:off x="839150" y="2948578"/>
            <a:ext cx="6090926" cy="1097437"/>
          </a:xfrm>
          <a:prstGeom prst="rect">
            <a:avLst/>
          </a:prstGeom>
          <a:noFill/>
          <a:ln>
            <a:noFill/>
          </a:ln>
        </p:spPr>
      </p:pic>
      <p:sp>
        <p:nvSpPr>
          <p:cNvPr id="217" name="Google Shape;217;p22"/>
          <p:cNvSpPr/>
          <p:nvPr/>
        </p:nvSpPr>
        <p:spPr>
          <a:xfrm>
            <a:off x="7379600" y="3241813"/>
            <a:ext cx="1312800" cy="5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uli"/>
                <a:ea typeface="Muli"/>
                <a:cs typeface="Muli"/>
                <a:sym typeface="Muli"/>
              </a:rPr>
              <a:t>Customers </a:t>
            </a:r>
            <a:r>
              <a:rPr lang="en" sz="1000">
                <a:latin typeface="Muli"/>
                <a:ea typeface="Muli"/>
                <a:cs typeface="Muli"/>
                <a:sym typeface="Muli"/>
              </a:rPr>
              <a:t>interested</a:t>
            </a:r>
            <a:endParaRPr sz="1000">
              <a:latin typeface="Muli"/>
              <a:ea typeface="Muli"/>
              <a:cs typeface="Muli"/>
              <a:sym typeface="Muli"/>
            </a:endParaRPr>
          </a:p>
        </p:txBody>
      </p:sp>
      <p:pic>
        <p:nvPicPr>
          <p:cNvPr id="218" name="Google Shape;218;p22"/>
          <p:cNvPicPr preferRelativeResize="0"/>
          <p:nvPr/>
        </p:nvPicPr>
        <p:blipFill>
          <a:blip r:embed="rId5">
            <a:alphaModFix/>
          </a:blip>
          <a:stretch>
            <a:fillRect/>
          </a:stretch>
        </p:blipFill>
        <p:spPr>
          <a:xfrm>
            <a:off x="839150" y="4046041"/>
            <a:ext cx="6090926" cy="1097459"/>
          </a:xfrm>
          <a:prstGeom prst="rect">
            <a:avLst/>
          </a:prstGeom>
          <a:noFill/>
          <a:ln>
            <a:noFill/>
          </a:ln>
        </p:spPr>
      </p:pic>
      <p:sp>
        <p:nvSpPr>
          <p:cNvPr id="219" name="Google Shape;219;p22"/>
          <p:cNvSpPr/>
          <p:nvPr/>
        </p:nvSpPr>
        <p:spPr>
          <a:xfrm>
            <a:off x="7379600" y="2259000"/>
            <a:ext cx="13128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uli"/>
                <a:ea typeface="Muli"/>
                <a:cs typeface="Muli"/>
                <a:sym typeface="Muli"/>
              </a:rPr>
              <a:t>All 2.2K customers</a:t>
            </a:r>
            <a:endParaRPr sz="1000">
              <a:latin typeface="Muli"/>
              <a:ea typeface="Muli"/>
              <a:cs typeface="Muli"/>
              <a:sym typeface="Muli"/>
            </a:endParaRPr>
          </a:p>
        </p:txBody>
      </p:sp>
      <p:sp>
        <p:nvSpPr>
          <p:cNvPr id="220" name="Google Shape;220;p22"/>
          <p:cNvSpPr/>
          <p:nvPr/>
        </p:nvSpPr>
        <p:spPr>
          <a:xfrm>
            <a:off x="7379600" y="4341425"/>
            <a:ext cx="1312800" cy="5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uli"/>
                <a:ea typeface="Muli"/>
                <a:cs typeface="Muli"/>
                <a:sym typeface="Muli"/>
              </a:rPr>
              <a:t>Customers </a:t>
            </a:r>
            <a:r>
              <a:rPr lang="en" sz="1000">
                <a:latin typeface="Muli"/>
                <a:ea typeface="Muli"/>
                <a:cs typeface="Muli"/>
                <a:sym typeface="Muli"/>
              </a:rPr>
              <a:t>uninterested</a:t>
            </a:r>
            <a:endParaRPr sz="1000">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sp>
        <p:nvSpPr>
          <p:cNvPr id="226" name="Google Shape;226;p23"/>
          <p:cNvSpPr txBox="1"/>
          <p:nvPr/>
        </p:nvSpPr>
        <p:spPr>
          <a:xfrm>
            <a:off x="2030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B5394"/>
                </a:solidFill>
                <a:latin typeface="Muli"/>
                <a:ea typeface="Muli"/>
                <a:cs typeface="Muli"/>
                <a:sym typeface="Muli"/>
              </a:rPr>
              <a:t>Demographic</a:t>
            </a:r>
            <a:endParaRPr sz="1100">
              <a:solidFill>
                <a:srgbClr val="0B5394"/>
              </a:solidFill>
              <a:latin typeface="Muli"/>
              <a:ea typeface="Muli"/>
              <a:cs typeface="Muli"/>
              <a:sym typeface="Muli"/>
            </a:endParaRPr>
          </a:p>
        </p:txBody>
      </p:sp>
      <p:sp>
        <p:nvSpPr>
          <p:cNvPr id="227" name="Google Shape;227;p23"/>
          <p:cNvSpPr txBox="1"/>
          <p:nvPr/>
        </p:nvSpPr>
        <p:spPr>
          <a:xfrm>
            <a:off x="7226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Recommendation</a:t>
            </a:r>
            <a:endParaRPr sz="1100">
              <a:solidFill>
                <a:schemeClr val="lt1"/>
              </a:solidFill>
              <a:latin typeface="Muli"/>
              <a:ea typeface="Muli"/>
              <a:cs typeface="Muli"/>
              <a:sym typeface="Muli"/>
            </a:endParaRPr>
          </a:p>
        </p:txBody>
      </p:sp>
      <p:sp>
        <p:nvSpPr>
          <p:cNvPr id="228" name="Google Shape;228;p23"/>
          <p:cNvSpPr txBox="1"/>
          <p:nvPr/>
        </p:nvSpPr>
        <p:spPr>
          <a:xfrm>
            <a:off x="3762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RFM Analysis</a:t>
            </a:r>
            <a:endParaRPr sz="1100">
              <a:solidFill>
                <a:srgbClr val="0B5394"/>
              </a:solidFill>
              <a:latin typeface="Muli"/>
              <a:ea typeface="Muli"/>
              <a:cs typeface="Muli"/>
              <a:sym typeface="Muli"/>
            </a:endParaRPr>
          </a:p>
        </p:txBody>
      </p:sp>
      <p:sp>
        <p:nvSpPr>
          <p:cNvPr id="229" name="Google Shape;229;p23"/>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230" name="Google Shape;230;p23"/>
          <p:cNvSpPr/>
          <p:nvPr/>
        </p:nvSpPr>
        <p:spPr>
          <a:xfrm>
            <a:off x="322513" y="1269513"/>
            <a:ext cx="5034900" cy="1635600"/>
          </a:xfrm>
          <a:prstGeom prst="roundRect">
            <a:avLst>
              <a:gd fmla="val 16667" name="adj"/>
            </a:avLst>
          </a:prstGeom>
          <a:solidFill>
            <a:srgbClr val="0021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3"/>
          <p:cNvSpPr txBox="1"/>
          <p:nvPr/>
        </p:nvSpPr>
        <p:spPr>
          <a:xfrm>
            <a:off x="322588" y="1335538"/>
            <a:ext cx="5034900" cy="156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chemeClr val="lt1"/>
                </a:solidFill>
                <a:latin typeface="Muli"/>
                <a:ea typeface="Muli"/>
                <a:cs typeface="Muli"/>
                <a:sym typeface="Muli"/>
              </a:rPr>
              <a:t>Khách hàng ở độ tuổi trung niên 35-45, tài chính ổn định, học vấn cao (</a:t>
            </a:r>
            <a:r>
              <a:rPr b="1" lang="en" sz="1100">
                <a:solidFill>
                  <a:schemeClr val="lt1"/>
                </a:solidFill>
                <a:latin typeface="Muli"/>
                <a:ea typeface="Muli"/>
                <a:cs typeface="Muli"/>
                <a:sym typeface="Muli"/>
              </a:rPr>
              <a:t>tốt nghiệp Đại học trở lên)</a:t>
            </a:r>
            <a:r>
              <a:rPr b="1" lang="en" sz="1100">
                <a:solidFill>
                  <a:schemeClr val="lt1"/>
                </a:solidFill>
                <a:latin typeface="Muli"/>
                <a:ea typeface="Muli"/>
                <a:cs typeface="Muli"/>
                <a:sym typeface="Muli"/>
              </a:rPr>
              <a:t>, đa phần đã </a:t>
            </a:r>
            <a:r>
              <a:rPr b="1" lang="en" sz="1100">
                <a:solidFill>
                  <a:schemeClr val="lt1"/>
                </a:solidFill>
                <a:latin typeface="Muli"/>
                <a:ea typeface="Muli"/>
                <a:cs typeface="Muli"/>
                <a:sym typeface="Muli"/>
              </a:rPr>
              <a:t>có gia đình</a:t>
            </a:r>
            <a:r>
              <a:rPr b="1" lang="en" sz="1100">
                <a:solidFill>
                  <a:schemeClr val="lt1"/>
                </a:solidFill>
                <a:latin typeface="Muli"/>
                <a:ea typeface="Muli"/>
                <a:cs typeface="Muli"/>
                <a:sym typeface="Muli"/>
              </a:rPr>
              <a:t>, </a:t>
            </a:r>
            <a:r>
              <a:rPr b="1" lang="en" sz="1100">
                <a:solidFill>
                  <a:schemeClr val="lt1"/>
                </a:solidFill>
                <a:latin typeface="Muli"/>
                <a:ea typeface="Muli"/>
                <a:cs typeface="Muli"/>
                <a:sym typeface="Muli"/>
              </a:rPr>
              <a:t>có ít nhất 1 con.</a:t>
            </a:r>
            <a:r>
              <a:rPr b="1" lang="en" sz="1100">
                <a:solidFill>
                  <a:schemeClr val="lt1"/>
                </a:solidFill>
                <a:latin typeface="Muli"/>
                <a:ea typeface="Muli"/>
                <a:cs typeface="Muli"/>
                <a:sym typeface="Muli"/>
              </a:rPr>
              <a:t> </a:t>
            </a:r>
            <a:endParaRPr b="1" sz="1100">
              <a:solidFill>
                <a:schemeClr val="lt1"/>
              </a:solidFill>
              <a:latin typeface="Muli"/>
              <a:ea typeface="Muli"/>
              <a:cs typeface="Muli"/>
              <a:sym typeface="Muli"/>
            </a:endParaRPr>
          </a:p>
          <a:p>
            <a:pPr indent="0" lvl="0" marL="0" rtl="0" algn="just">
              <a:spcBef>
                <a:spcPts val="0"/>
              </a:spcBef>
              <a:spcAft>
                <a:spcPts val="0"/>
              </a:spcAft>
              <a:buNone/>
            </a:pPr>
            <a:r>
              <a:t/>
            </a:r>
            <a:endParaRPr sz="1100">
              <a:solidFill>
                <a:schemeClr val="lt1"/>
              </a:solidFill>
              <a:latin typeface="Muli"/>
              <a:ea typeface="Muli"/>
              <a:cs typeface="Muli"/>
              <a:sym typeface="Muli"/>
            </a:endParaRPr>
          </a:p>
          <a:p>
            <a:pPr indent="0" lvl="0" marL="0" rtl="0" algn="just">
              <a:spcBef>
                <a:spcPts val="0"/>
              </a:spcBef>
              <a:spcAft>
                <a:spcPts val="0"/>
              </a:spcAft>
              <a:buNone/>
            </a:pPr>
            <a:r>
              <a:rPr lang="en" sz="1100">
                <a:solidFill>
                  <a:schemeClr val="lt1"/>
                </a:solidFill>
                <a:latin typeface="Muli"/>
                <a:ea typeface="Muli"/>
                <a:cs typeface="Muli"/>
                <a:sym typeface="Muli"/>
              </a:rPr>
              <a:t>=&gt; nhóm khách hàng trung thành, có thói quen tiêu dùng ổn định, đề cao chất lượng sản phẩm và sẵn lòng chi trả cho dịch vụ mới</a:t>
            </a:r>
            <a:endParaRPr sz="1100">
              <a:solidFill>
                <a:schemeClr val="lt1"/>
              </a:solidFill>
              <a:latin typeface="Muli"/>
              <a:ea typeface="Muli"/>
              <a:cs typeface="Muli"/>
              <a:sym typeface="Muli"/>
            </a:endParaRPr>
          </a:p>
          <a:p>
            <a:pPr indent="0" lvl="0" marL="0" rtl="0" algn="just">
              <a:spcBef>
                <a:spcPts val="0"/>
              </a:spcBef>
              <a:spcAft>
                <a:spcPts val="0"/>
              </a:spcAft>
              <a:buNone/>
            </a:pPr>
            <a:r>
              <a:t/>
            </a:r>
            <a:endParaRPr sz="1100">
              <a:solidFill>
                <a:schemeClr val="lt1"/>
              </a:solidFill>
              <a:latin typeface="Muli"/>
              <a:ea typeface="Muli"/>
              <a:cs typeface="Muli"/>
              <a:sym typeface="Muli"/>
            </a:endParaRPr>
          </a:p>
          <a:p>
            <a:pPr indent="0" lvl="0" marL="0" rtl="0" algn="just">
              <a:spcBef>
                <a:spcPts val="0"/>
              </a:spcBef>
              <a:spcAft>
                <a:spcPts val="0"/>
              </a:spcAft>
              <a:buNone/>
            </a:pPr>
            <a:r>
              <a:rPr b="1" lang="en" sz="1100">
                <a:solidFill>
                  <a:schemeClr val="lt1"/>
                </a:solidFill>
                <a:latin typeface="Muli"/>
                <a:ea typeface="Muli"/>
                <a:cs typeface="Muli"/>
                <a:sym typeface="Muli"/>
              </a:rPr>
              <a:t>Hành vi mua hàng: </a:t>
            </a:r>
            <a:r>
              <a:rPr lang="en" sz="1100">
                <a:solidFill>
                  <a:schemeClr val="lt1"/>
                </a:solidFill>
                <a:latin typeface="Muli"/>
                <a:ea typeface="Muli"/>
                <a:cs typeface="Muli"/>
                <a:sym typeface="Muli"/>
              </a:rPr>
              <a:t>Đã mua ít nhất 13-15 đơn hàng ở IFood, chủ yếu mua tại cửa hàng và qua website, đóng góp đáng kể vào doanh thu công ty.</a:t>
            </a:r>
            <a:endParaRPr sz="1100">
              <a:solidFill>
                <a:schemeClr val="lt1"/>
              </a:solidFill>
              <a:latin typeface="Muli"/>
              <a:ea typeface="Muli"/>
              <a:cs typeface="Muli"/>
              <a:sym typeface="Muli"/>
            </a:endParaRPr>
          </a:p>
        </p:txBody>
      </p:sp>
      <p:pic>
        <p:nvPicPr>
          <p:cNvPr id="232" name="Google Shape;232;p23"/>
          <p:cNvPicPr preferRelativeResize="0"/>
          <p:nvPr/>
        </p:nvPicPr>
        <p:blipFill>
          <a:blip r:embed="rId3">
            <a:alphaModFix/>
          </a:blip>
          <a:stretch>
            <a:fillRect/>
          </a:stretch>
        </p:blipFill>
        <p:spPr>
          <a:xfrm>
            <a:off x="5494450" y="1235275"/>
            <a:ext cx="3537850" cy="2358574"/>
          </a:xfrm>
          <a:prstGeom prst="rect">
            <a:avLst/>
          </a:prstGeom>
          <a:noFill/>
          <a:ln>
            <a:noFill/>
          </a:ln>
        </p:spPr>
      </p:pic>
      <p:sp>
        <p:nvSpPr>
          <p:cNvPr id="233" name="Google Shape;233;p23"/>
          <p:cNvSpPr txBox="1"/>
          <p:nvPr/>
        </p:nvSpPr>
        <p:spPr>
          <a:xfrm>
            <a:off x="298450" y="562725"/>
            <a:ext cx="8547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2"/>
                </a:solidFill>
                <a:latin typeface="Muli"/>
                <a:ea typeface="Muli"/>
                <a:cs typeface="Muli"/>
                <a:sym typeface="Muli"/>
              </a:rPr>
              <a:t>Trong tổng số 2.2K khách hàng được khảo sát, có </a:t>
            </a:r>
            <a:r>
              <a:rPr b="1" lang="en" sz="1200">
                <a:solidFill>
                  <a:srgbClr val="A1283C"/>
                </a:solidFill>
                <a:latin typeface="Muli"/>
                <a:ea typeface="Muli"/>
                <a:cs typeface="Muli"/>
                <a:sym typeface="Muli"/>
              </a:rPr>
              <a:t>khoảng 31% quan tâm đến dịch vụ giao hàng mới của IFood</a:t>
            </a:r>
            <a:endParaRPr b="1" sz="1200">
              <a:solidFill>
                <a:srgbClr val="A1283C"/>
              </a:solidFill>
              <a:latin typeface="Muli"/>
              <a:ea typeface="Muli"/>
              <a:cs typeface="Muli"/>
              <a:sym typeface="Muli"/>
            </a:endParaRPr>
          </a:p>
        </p:txBody>
      </p:sp>
      <p:sp>
        <p:nvSpPr>
          <p:cNvPr id="234" name="Google Shape;234;p23"/>
          <p:cNvSpPr txBox="1"/>
          <p:nvPr/>
        </p:nvSpPr>
        <p:spPr>
          <a:xfrm>
            <a:off x="298450" y="2929225"/>
            <a:ext cx="5083200" cy="212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chemeClr val="dk2"/>
                </a:solidFill>
                <a:latin typeface="Muli"/>
                <a:ea typeface="Muli"/>
                <a:cs typeface="Muli"/>
                <a:sym typeface="Muli"/>
              </a:rPr>
              <a:t>Một số đề xuất cho team Marketing:</a:t>
            </a:r>
            <a:endParaRPr b="1" sz="12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lang="en" sz="1100">
                <a:solidFill>
                  <a:schemeClr val="dk2"/>
                </a:solidFill>
                <a:latin typeface="Muli"/>
                <a:ea typeface="Muli"/>
                <a:cs typeface="Muli"/>
                <a:sym typeface="Muli"/>
              </a:rPr>
              <a:t>Tập trung giới thiệu dịch vụ đến nhóm khách hàng tiềm năng, có thể kêu gọi dùng thử (qua SMS, email mkt…) hoặc tích hợp theo combo (vd dịch vụ giao đồ ăn tươi sống / thực phẩm chế biến sẵn &amp; rượu)</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lang="en" sz="1100">
                <a:solidFill>
                  <a:schemeClr val="dk2"/>
                </a:solidFill>
                <a:latin typeface="Muli"/>
                <a:ea typeface="Muli"/>
                <a:cs typeface="Muli"/>
                <a:sym typeface="Muli"/>
              </a:rPr>
              <a:t>Tập trung vào trưng bày tại cửa hàng, kênh bán hàng chính của iFood để tăng nhận diện về dịch vụ mới. Tích hợp đa kênh như cho phép khách đặt tại Store nhưng được giao về tận nhà, cá nhân hoá gợi ý sản phẩm…</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lang="en" sz="1100">
                <a:solidFill>
                  <a:schemeClr val="dk2"/>
                </a:solidFill>
                <a:latin typeface="Muli"/>
                <a:ea typeface="Muli"/>
                <a:cs typeface="Muli"/>
                <a:sym typeface="Muli"/>
              </a:rPr>
              <a:t>Chuyển đổi những khách hàng thuộc phân khúc Trung &amp; Cao bằng chương trình giao hàng miễn phí (vd đơn trên $50) trong tháng đầu</a:t>
            </a:r>
            <a:endParaRPr sz="1100">
              <a:solidFill>
                <a:schemeClr val="dk2"/>
              </a:solidFill>
              <a:latin typeface="Muli"/>
              <a:ea typeface="Muli"/>
              <a:cs typeface="Muli"/>
              <a:sym typeface="Muli"/>
            </a:endParaRPr>
          </a:p>
        </p:txBody>
      </p:sp>
      <p:sp>
        <p:nvSpPr>
          <p:cNvPr id="235" name="Google Shape;235;p23"/>
          <p:cNvSpPr txBox="1"/>
          <p:nvPr/>
        </p:nvSpPr>
        <p:spPr>
          <a:xfrm>
            <a:off x="298450" y="865975"/>
            <a:ext cx="51072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200">
                <a:solidFill>
                  <a:schemeClr val="dk2"/>
                </a:solidFill>
                <a:latin typeface="Muli"/>
                <a:ea typeface="Muli"/>
                <a:cs typeface="Muli"/>
                <a:sym typeface="Muli"/>
              </a:rPr>
              <a:t>Chân dung nhóm khách hàng tiềm năng:</a:t>
            </a:r>
            <a:endParaRPr b="1" sz="1200">
              <a:solidFill>
                <a:schemeClr val="dk2"/>
              </a:solidFill>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160"/>
        </a:solidFill>
      </p:bgPr>
    </p:bg>
    <p:spTree>
      <p:nvGrpSpPr>
        <p:cNvPr id="239" name="Shape 239"/>
        <p:cNvGrpSpPr/>
        <p:nvPr/>
      </p:nvGrpSpPr>
      <p:grpSpPr>
        <a:xfrm>
          <a:off x="0" y="0"/>
          <a:ext cx="0" cy="0"/>
          <a:chOff x="0" y="0"/>
          <a:chExt cx="0" cy="0"/>
        </a:xfrm>
      </p:grpSpPr>
      <p:sp>
        <p:nvSpPr>
          <p:cNvPr id="240" name="Google Shape;240;p24"/>
          <p:cNvSpPr txBox="1"/>
          <p:nvPr/>
        </p:nvSpPr>
        <p:spPr>
          <a:xfrm>
            <a:off x="1908600" y="1777000"/>
            <a:ext cx="5326800" cy="9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Muli"/>
                <a:ea typeface="Muli"/>
                <a:cs typeface="Muli"/>
                <a:sym typeface="Muli"/>
              </a:rPr>
              <a:t>APPENDIX</a:t>
            </a:r>
            <a:endParaRPr sz="4800">
              <a:solidFill>
                <a:schemeClr val="lt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5"/>
          <p:cNvPicPr preferRelativeResize="0"/>
          <p:nvPr/>
        </p:nvPicPr>
        <p:blipFill rotWithShape="1">
          <a:blip r:embed="rId3">
            <a:alphaModFix/>
          </a:blip>
          <a:srcRect b="8273" l="3257" r="3144" t="8072"/>
          <a:stretch/>
        </p:blipFill>
        <p:spPr>
          <a:xfrm>
            <a:off x="0" y="-12"/>
            <a:ext cx="9144003" cy="51077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6"/>
          <p:cNvPicPr preferRelativeResize="0"/>
          <p:nvPr/>
        </p:nvPicPr>
        <p:blipFill rotWithShape="1">
          <a:blip r:embed="rId3">
            <a:alphaModFix/>
          </a:blip>
          <a:srcRect b="6643" l="3379" r="3276" t="8068"/>
          <a:stretch/>
        </p:blipFill>
        <p:spPr>
          <a:xfrm>
            <a:off x="0" y="0"/>
            <a:ext cx="9144003" cy="52215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7"/>
          <p:cNvPicPr preferRelativeResize="0"/>
          <p:nvPr/>
        </p:nvPicPr>
        <p:blipFill rotWithShape="1">
          <a:blip r:embed="rId3">
            <a:alphaModFix/>
          </a:blip>
          <a:srcRect b="7053" l="3130" r="3139" t="8071"/>
          <a:stretch/>
        </p:blipFill>
        <p:spPr>
          <a:xfrm>
            <a:off x="0" y="0"/>
            <a:ext cx="9144003" cy="517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8"/>
          <p:cNvPicPr preferRelativeResize="0"/>
          <p:nvPr/>
        </p:nvPicPr>
        <p:blipFill rotWithShape="1">
          <a:blip r:embed="rId3">
            <a:alphaModFix/>
          </a:blip>
          <a:srcRect b="7053" l="3392" r="3140" t="8071"/>
          <a:stretch/>
        </p:blipFill>
        <p:spPr>
          <a:xfrm>
            <a:off x="0" y="0"/>
            <a:ext cx="9143997" cy="51895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29"/>
          <p:cNvSpPr txBox="1"/>
          <p:nvPr/>
        </p:nvSpPr>
        <p:spPr>
          <a:xfrm>
            <a:off x="276450" y="515300"/>
            <a:ext cx="4600500" cy="13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uli"/>
                <a:ea typeface="Muli"/>
                <a:cs typeface="Muli"/>
                <a:sym typeface="Muli"/>
              </a:rPr>
              <a:t>Nhóm khách hàng có điểm RFM cao (&gt;25) chỉ chiếm khoảng 23% tổng số, trong khi đó </a:t>
            </a:r>
            <a:r>
              <a:rPr b="1" lang="en" sz="1000">
                <a:solidFill>
                  <a:schemeClr val="dk2"/>
                </a:solidFill>
                <a:latin typeface="Muli"/>
                <a:ea typeface="Muli"/>
                <a:cs typeface="Muli"/>
                <a:sym typeface="Muli"/>
              </a:rPr>
              <a:t>chiếm tỷ lệ cao nhất là nhóm có điểm RFM thấp dưới 20</a:t>
            </a:r>
            <a:endParaRPr b="1" sz="1000">
              <a:solidFill>
                <a:schemeClr val="dk2"/>
              </a:solidFill>
              <a:latin typeface="Muli"/>
              <a:ea typeface="Muli"/>
              <a:cs typeface="Muli"/>
              <a:sym typeface="Muli"/>
            </a:endParaRPr>
          </a:p>
          <a:p>
            <a:pPr indent="0" lvl="0" marL="0" rtl="0" algn="l">
              <a:spcBef>
                <a:spcPts val="0"/>
              </a:spcBef>
              <a:spcAft>
                <a:spcPts val="0"/>
              </a:spcAft>
              <a:buNone/>
            </a:pPr>
            <a:r>
              <a:t/>
            </a:r>
            <a:endParaRPr sz="1000">
              <a:solidFill>
                <a:schemeClr val="dk2"/>
              </a:solidFill>
              <a:latin typeface="Muli"/>
              <a:ea typeface="Muli"/>
              <a:cs typeface="Muli"/>
              <a:sym typeface="Muli"/>
            </a:endParaRPr>
          </a:p>
          <a:p>
            <a:pPr indent="0" lvl="0" marL="0" rtl="0" algn="l">
              <a:spcBef>
                <a:spcPts val="0"/>
              </a:spcBef>
              <a:spcAft>
                <a:spcPts val="0"/>
              </a:spcAft>
              <a:buNone/>
            </a:pPr>
            <a:r>
              <a:rPr lang="en" sz="1000">
                <a:solidFill>
                  <a:schemeClr val="dk2"/>
                </a:solidFill>
                <a:latin typeface="Muli"/>
                <a:ea typeface="Muli"/>
                <a:cs typeface="Muli"/>
                <a:sym typeface="Muli"/>
              </a:rPr>
              <a:t>Tuy nhiên, nhóm </a:t>
            </a:r>
            <a:r>
              <a:rPr b="1" lang="en" sz="1000">
                <a:solidFill>
                  <a:schemeClr val="dk2"/>
                </a:solidFill>
                <a:latin typeface="Muli"/>
                <a:ea typeface="Muli"/>
                <a:cs typeface="Muli"/>
                <a:sym typeface="Muli"/>
              </a:rPr>
              <a:t>khách hàng có điểm RFM cao lại đóng góp lớn nhất vào doanh thu công ty </a:t>
            </a:r>
            <a:r>
              <a:rPr lang="en" sz="1000">
                <a:solidFill>
                  <a:schemeClr val="dk2"/>
                </a:solidFill>
                <a:latin typeface="Muli"/>
                <a:ea typeface="Muli"/>
                <a:cs typeface="Muli"/>
                <a:sym typeface="Muli"/>
              </a:rPr>
              <a:t>(~48.65%), tiếp đó là nhóm có điểm RFM trung bình với 44.68%. Nhóm có điểm RFM thấp chỉ đóng góp chưa đến 7% doanh thu.</a:t>
            </a:r>
            <a:endParaRPr sz="1000">
              <a:solidFill>
                <a:schemeClr val="dk2"/>
              </a:solidFill>
              <a:latin typeface="Muli"/>
              <a:ea typeface="Muli"/>
              <a:cs typeface="Muli"/>
              <a:sym typeface="Muli"/>
            </a:endParaRPr>
          </a:p>
          <a:p>
            <a:pPr indent="0" lvl="0" marL="0" rtl="0" algn="l">
              <a:spcBef>
                <a:spcPts val="0"/>
              </a:spcBef>
              <a:spcAft>
                <a:spcPts val="0"/>
              </a:spcAft>
              <a:buNone/>
            </a:pPr>
            <a:r>
              <a:t/>
            </a:r>
            <a:endParaRPr sz="1000">
              <a:solidFill>
                <a:schemeClr val="dk2"/>
              </a:solidFill>
              <a:latin typeface="Muli"/>
              <a:ea typeface="Muli"/>
              <a:cs typeface="Muli"/>
              <a:sym typeface="Muli"/>
            </a:endParaRPr>
          </a:p>
          <a:p>
            <a:pPr indent="0" lvl="0" marL="0" rtl="0" algn="l">
              <a:spcBef>
                <a:spcPts val="0"/>
              </a:spcBef>
              <a:spcAft>
                <a:spcPts val="0"/>
              </a:spcAft>
              <a:buNone/>
            </a:pPr>
            <a:r>
              <a:rPr lang="en" sz="1000">
                <a:solidFill>
                  <a:schemeClr val="dk2"/>
                </a:solidFill>
                <a:latin typeface="Muli"/>
                <a:ea typeface="Muli"/>
                <a:cs typeface="Muli"/>
                <a:sym typeface="Muli"/>
              </a:rPr>
              <a:t>Mức chi trung bình theo đơn hàng của khách hàng cũng tăng dần theo số điểm RFM.</a:t>
            </a:r>
            <a:endParaRPr sz="1000">
              <a:solidFill>
                <a:schemeClr val="dk2"/>
              </a:solidFill>
              <a:latin typeface="Muli"/>
              <a:ea typeface="Muli"/>
              <a:cs typeface="Muli"/>
              <a:sym typeface="Muli"/>
            </a:endParaRPr>
          </a:p>
          <a:p>
            <a:pPr indent="0" lvl="0" marL="0" rtl="0" algn="l">
              <a:spcBef>
                <a:spcPts val="0"/>
              </a:spcBef>
              <a:spcAft>
                <a:spcPts val="0"/>
              </a:spcAft>
              <a:buNone/>
            </a:pPr>
            <a:r>
              <a:rPr b="1" lang="en" sz="1000">
                <a:solidFill>
                  <a:schemeClr val="dk2"/>
                </a:solidFill>
                <a:latin typeface="Muli"/>
                <a:ea typeface="Muli"/>
                <a:cs typeface="Muli"/>
                <a:sym typeface="Muli"/>
              </a:rPr>
              <a:t>=&gt; Khách hàng có điểm RFM càng cao, càng đóng góp nhiều cho doanh thu của iFood.</a:t>
            </a:r>
            <a:endParaRPr b="1" sz="1000">
              <a:solidFill>
                <a:schemeClr val="dk2"/>
              </a:solidFill>
              <a:latin typeface="Muli"/>
              <a:ea typeface="Muli"/>
              <a:cs typeface="Muli"/>
              <a:sym typeface="Muli"/>
            </a:endParaRPr>
          </a:p>
        </p:txBody>
      </p:sp>
      <p:sp>
        <p:nvSpPr>
          <p:cNvPr id="266" name="Google Shape;266;p29"/>
          <p:cNvSpPr txBox="1"/>
          <p:nvPr/>
        </p:nvSpPr>
        <p:spPr>
          <a:xfrm>
            <a:off x="0" y="0"/>
            <a:ext cx="4393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RFM Analysis - User Histogram</a:t>
            </a:r>
            <a:endParaRPr sz="1800">
              <a:solidFill>
                <a:srgbClr val="0B5394"/>
              </a:solidFill>
              <a:latin typeface="Muli"/>
              <a:ea typeface="Muli"/>
              <a:cs typeface="Muli"/>
              <a:sym typeface="Muli"/>
            </a:endParaRPr>
          </a:p>
        </p:txBody>
      </p:sp>
      <p:pic>
        <p:nvPicPr>
          <p:cNvPr id="267" name="Google Shape;267;p29"/>
          <p:cNvPicPr preferRelativeResize="0"/>
          <p:nvPr/>
        </p:nvPicPr>
        <p:blipFill rotWithShape="1">
          <a:blip r:embed="rId3">
            <a:alphaModFix/>
          </a:blip>
          <a:srcRect b="50000" l="0" r="54751" t="0"/>
          <a:stretch/>
        </p:blipFill>
        <p:spPr>
          <a:xfrm>
            <a:off x="465225" y="2497700"/>
            <a:ext cx="4009202" cy="2272878"/>
          </a:xfrm>
          <a:prstGeom prst="rect">
            <a:avLst/>
          </a:prstGeom>
          <a:noFill/>
          <a:ln>
            <a:noFill/>
          </a:ln>
        </p:spPr>
      </p:pic>
      <p:sp>
        <p:nvSpPr>
          <p:cNvPr id="268" name="Google Shape;268;p29"/>
          <p:cNvSpPr/>
          <p:nvPr/>
        </p:nvSpPr>
        <p:spPr>
          <a:xfrm>
            <a:off x="957350" y="4773607"/>
            <a:ext cx="14337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9"/>
          <p:cNvSpPr/>
          <p:nvPr/>
        </p:nvSpPr>
        <p:spPr>
          <a:xfrm>
            <a:off x="2503065" y="4773607"/>
            <a:ext cx="8739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9"/>
          <p:cNvSpPr/>
          <p:nvPr/>
        </p:nvSpPr>
        <p:spPr>
          <a:xfrm>
            <a:off x="3489154" y="4773607"/>
            <a:ext cx="8739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29"/>
          <p:cNvSpPr txBox="1"/>
          <p:nvPr/>
        </p:nvSpPr>
        <p:spPr>
          <a:xfrm>
            <a:off x="996632" y="4810798"/>
            <a:ext cx="14337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Low: 42.7%</a:t>
            </a:r>
            <a:endParaRPr b="1" sz="900">
              <a:solidFill>
                <a:schemeClr val="dk2"/>
              </a:solidFill>
              <a:latin typeface="Muli"/>
              <a:ea typeface="Muli"/>
              <a:cs typeface="Muli"/>
              <a:sym typeface="Muli"/>
            </a:endParaRPr>
          </a:p>
        </p:txBody>
      </p:sp>
      <p:sp>
        <p:nvSpPr>
          <p:cNvPr id="272" name="Google Shape;272;p29"/>
          <p:cNvSpPr txBox="1"/>
          <p:nvPr/>
        </p:nvSpPr>
        <p:spPr>
          <a:xfrm>
            <a:off x="2430194" y="4810798"/>
            <a:ext cx="10110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Middle: 34.2%</a:t>
            </a:r>
            <a:endParaRPr b="1" sz="900">
              <a:solidFill>
                <a:schemeClr val="dk2"/>
              </a:solidFill>
              <a:latin typeface="Muli"/>
              <a:ea typeface="Muli"/>
              <a:cs typeface="Muli"/>
              <a:sym typeface="Muli"/>
            </a:endParaRPr>
          </a:p>
        </p:txBody>
      </p:sp>
      <p:sp>
        <p:nvSpPr>
          <p:cNvPr id="273" name="Google Shape;273;p29"/>
          <p:cNvSpPr txBox="1"/>
          <p:nvPr/>
        </p:nvSpPr>
        <p:spPr>
          <a:xfrm>
            <a:off x="3441294" y="4810798"/>
            <a:ext cx="10110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CC0000"/>
                </a:solidFill>
                <a:latin typeface="Muli"/>
                <a:ea typeface="Muli"/>
                <a:cs typeface="Muli"/>
                <a:sym typeface="Muli"/>
              </a:rPr>
              <a:t>High</a:t>
            </a:r>
            <a:r>
              <a:rPr b="1" lang="en" sz="900">
                <a:solidFill>
                  <a:srgbClr val="CC0000"/>
                </a:solidFill>
                <a:latin typeface="Muli"/>
                <a:ea typeface="Muli"/>
                <a:cs typeface="Muli"/>
                <a:sym typeface="Muli"/>
              </a:rPr>
              <a:t>: 23%</a:t>
            </a:r>
            <a:endParaRPr b="1" sz="900">
              <a:solidFill>
                <a:srgbClr val="CC0000"/>
              </a:solidFill>
              <a:latin typeface="Muli"/>
              <a:ea typeface="Muli"/>
              <a:cs typeface="Muli"/>
              <a:sym typeface="Muli"/>
            </a:endParaRPr>
          </a:p>
        </p:txBody>
      </p:sp>
      <p:sp>
        <p:nvSpPr>
          <p:cNvPr id="274" name="Google Shape;274;p29"/>
          <p:cNvSpPr/>
          <p:nvPr/>
        </p:nvSpPr>
        <p:spPr>
          <a:xfrm>
            <a:off x="5237121" y="4773607"/>
            <a:ext cx="13731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9"/>
          <p:cNvSpPr/>
          <p:nvPr/>
        </p:nvSpPr>
        <p:spPr>
          <a:xfrm>
            <a:off x="6746016" y="4773607"/>
            <a:ext cx="8370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29"/>
          <p:cNvSpPr/>
          <p:nvPr/>
        </p:nvSpPr>
        <p:spPr>
          <a:xfrm>
            <a:off x="7718762" y="4773607"/>
            <a:ext cx="8370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9"/>
          <p:cNvSpPr txBox="1"/>
          <p:nvPr/>
        </p:nvSpPr>
        <p:spPr>
          <a:xfrm>
            <a:off x="5227738" y="4810798"/>
            <a:ext cx="13731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Low</a:t>
            </a:r>
            <a:endParaRPr b="1" sz="900">
              <a:solidFill>
                <a:schemeClr val="dk2"/>
              </a:solidFill>
              <a:latin typeface="Muli"/>
              <a:ea typeface="Muli"/>
              <a:cs typeface="Muli"/>
              <a:sym typeface="Muli"/>
            </a:endParaRPr>
          </a:p>
        </p:txBody>
      </p:sp>
      <p:pic>
        <p:nvPicPr>
          <p:cNvPr id="278" name="Google Shape;278;p29"/>
          <p:cNvPicPr preferRelativeResize="0"/>
          <p:nvPr/>
        </p:nvPicPr>
        <p:blipFill>
          <a:blip r:embed="rId4">
            <a:alphaModFix/>
          </a:blip>
          <a:stretch>
            <a:fillRect/>
          </a:stretch>
        </p:blipFill>
        <p:spPr>
          <a:xfrm>
            <a:off x="4876950" y="2497700"/>
            <a:ext cx="3745824" cy="2267501"/>
          </a:xfrm>
          <a:prstGeom prst="rect">
            <a:avLst/>
          </a:prstGeom>
          <a:noFill/>
          <a:ln>
            <a:noFill/>
          </a:ln>
        </p:spPr>
      </p:pic>
      <p:sp>
        <p:nvSpPr>
          <p:cNvPr id="279" name="Google Shape;279;p29"/>
          <p:cNvSpPr txBox="1"/>
          <p:nvPr/>
        </p:nvSpPr>
        <p:spPr>
          <a:xfrm>
            <a:off x="6671996" y="4810798"/>
            <a:ext cx="9687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Middle</a:t>
            </a:r>
            <a:endParaRPr b="1" sz="900">
              <a:solidFill>
                <a:schemeClr val="dk2"/>
              </a:solidFill>
              <a:latin typeface="Muli"/>
              <a:ea typeface="Muli"/>
              <a:cs typeface="Muli"/>
              <a:sym typeface="Muli"/>
            </a:endParaRPr>
          </a:p>
        </p:txBody>
      </p:sp>
      <p:sp>
        <p:nvSpPr>
          <p:cNvPr id="280" name="Google Shape;280;p29"/>
          <p:cNvSpPr txBox="1"/>
          <p:nvPr/>
        </p:nvSpPr>
        <p:spPr>
          <a:xfrm>
            <a:off x="7653030" y="4810798"/>
            <a:ext cx="9687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High</a:t>
            </a:r>
            <a:endParaRPr b="1" sz="900">
              <a:solidFill>
                <a:schemeClr val="dk2"/>
              </a:solidFill>
              <a:latin typeface="Muli"/>
              <a:ea typeface="Muli"/>
              <a:cs typeface="Muli"/>
              <a:sym typeface="Muli"/>
            </a:endParaRPr>
          </a:p>
        </p:txBody>
      </p:sp>
      <p:sp>
        <p:nvSpPr>
          <p:cNvPr id="281" name="Google Shape;281;p29"/>
          <p:cNvSpPr/>
          <p:nvPr/>
        </p:nvSpPr>
        <p:spPr>
          <a:xfrm>
            <a:off x="3421653" y="2851762"/>
            <a:ext cx="972000" cy="17247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2" name="Google Shape;282;p29"/>
          <p:cNvPicPr preferRelativeResize="0"/>
          <p:nvPr/>
        </p:nvPicPr>
        <p:blipFill rotWithShape="1">
          <a:blip r:embed="rId5">
            <a:alphaModFix/>
          </a:blip>
          <a:srcRect b="50566" l="0" r="0" t="0"/>
          <a:stretch/>
        </p:blipFill>
        <p:spPr>
          <a:xfrm>
            <a:off x="4877023" y="138112"/>
            <a:ext cx="3702273" cy="2029311"/>
          </a:xfrm>
          <a:prstGeom prst="rect">
            <a:avLst/>
          </a:prstGeom>
          <a:noFill/>
          <a:ln>
            <a:noFill/>
          </a:ln>
        </p:spPr>
      </p:pic>
      <p:sp>
        <p:nvSpPr>
          <p:cNvPr id="283" name="Google Shape;283;p29"/>
          <p:cNvSpPr/>
          <p:nvPr/>
        </p:nvSpPr>
        <p:spPr>
          <a:xfrm>
            <a:off x="5289446" y="2168232"/>
            <a:ext cx="1353502" cy="35648"/>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9"/>
          <p:cNvSpPr/>
          <p:nvPr/>
        </p:nvSpPr>
        <p:spPr>
          <a:xfrm>
            <a:off x="6706526" y="2168232"/>
            <a:ext cx="879751" cy="35648"/>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9"/>
          <p:cNvSpPr/>
          <p:nvPr/>
        </p:nvSpPr>
        <p:spPr>
          <a:xfrm>
            <a:off x="7636681" y="2168232"/>
            <a:ext cx="879751" cy="35648"/>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29"/>
          <p:cNvSpPr txBox="1"/>
          <p:nvPr/>
        </p:nvSpPr>
        <p:spPr>
          <a:xfrm>
            <a:off x="5325529" y="2203475"/>
            <a:ext cx="1293797" cy="29328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Low</a:t>
            </a:r>
            <a:endParaRPr b="1" sz="900">
              <a:solidFill>
                <a:schemeClr val="dk2"/>
              </a:solidFill>
              <a:latin typeface="Muli"/>
              <a:ea typeface="Muli"/>
              <a:cs typeface="Muli"/>
              <a:sym typeface="Muli"/>
            </a:endParaRPr>
          </a:p>
        </p:txBody>
      </p:sp>
      <p:sp>
        <p:nvSpPr>
          <p:cNvPr id="287" name="Google Shape;287;p29"/>
          <p:cNvSpPr txBox="1"/>
          <p:nvPr/>
        </p:nvSpPr>
        <p:spPr>
          <a:xfrm>
            <a:off x="6571800" y="2203475"/>
            <a:ext cx="10812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Middle: 44.68%</a:t>
            </a:r>
            <a:endParaRPr b="1" sz="900">
              <a:solidFill>
                <a:schemeClr val="dk2"/>
              </a:solidFill>
              <a:latin typeface="Muli"/>
              <a:ea typeface="Muli"/>
              <a:cs typeface="Muli"/>
              <a:sym typeface="Muli"/>
            </a:endParaRPr>
          </a:p>
        </p:txBody>
      </p:sp>
      <p:sp>
        <p:nvSpPr>
          <p:cNvPr id="288" name="Google Shape;288;p29"/>
          <p:cNvSpPr txBox="1"/>
          <p:nvPr/>
        </p:nvSpPr>
        <p:spPr>
          <a:xfrm>
            <a:off x="7571049" y="2204088"/>
            <a:ext cx="10110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CC0000"/>
                </a:solidFill>
                <a:latin typeface="Muli"/>
                <a:ea typeface="Muli"/>
                <a:cs typeface="Muli"/>
                <a:sym typeface="Muli"/>
              </a:rPr>
              <a:t>High: 48.65%</a:t>
            </a:r>
            <a:endParaRPr b="1" sz="900">
              <a:solidFill>
                <a:srgbClr val="CC0000"/>
              </a:solidFill>
              <a:latin typeface="Muli"/>
              <a:ea typeface="Muli"/>
              <a:cs typeface="Muli"/>
              <a:sym typeface="Muli"/>
            </a:endParaRPr>
          </a:p>
        </p:txBody>
      </p:sp>
      <p:sp>
        <p:nvSpPr>
          <p:cNvPr id="289" name="Google Shape;289;p29"/>
          <p:cNvSpPr/>
          <p:nvPr/>
        </p:nvSpPr>
        <p:spPr>
          <a:xfrm>
            <a:off x="7586275" y="321800"/>
            <a:ext cx="930300" cy="17247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p30"/>
          <p:cNvSpPr txBox="1"/>
          <p:nvPr/>
        </p:nvSpPr>
        <p:spPr>
          <a:xfrm>
            <a:off x="0" y="1189650"/>
            <a:ext cx="2513400" cy="27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Muli"/>
                <a:ea typeface="Muli"/>
                <a:cs typeface="Muli"/>
                <a:sym typeface="Muli"/>
              </a:rPr>
              <a:t>Chân dung nhóm khách hàng có điểm RFM cao (&gt;25):</a:t>
            </a:r>
            <a:endParaRPr b="1"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t/>
            </a:r>
            <a:endParaRPr b="1"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Độ tuổi trung niên, phân bổ từ 38 đến 60, tập trung nhiều ở khoảng 40-50 tuổi</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Trình độ học vấn cao (hơn 90% tốt nghiệp Đại học trở lên)</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Phần lớn đã lập gia đình hoặc sống chung</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Đa phần không có con nhỏ, hơn 41% có con là trẻ vị thành niên</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Tài chính ổn định ở mức 60-90K</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Chi tiêu trung bình/đơn hàng khá cao, thường rơi vào khoảng 60–120 USD</a:t>
            </a:r>
            <a:endParaRPr sz="1000">
              <a:solidFill>
                <a:schemeClr val="dk2"/>
              </a:solidFill>
              <a:latin typeface="Muli"/>
              <a:ea typeface="Muli"/>
              <a:cs typeface="Muli"/>
              <a:sym typeface="Muli"/>
            </a:endParaRPr>
          </a:p>
        </p:txBody>
      </p:sp>
      <p:pic>
        <p:nvPicPr>
          <p:cNvPr id="295" name="Google Shape;295;p30"/>
          <p:cNvPicPr preferRelativeResize="0"/>
          <p:nvPr/>
        </p:nvPicPr>
        <p:blipFill>
          <a:blip r:embed="rId3">
            <a:alphaModFix/>
          </a:blip>
          <a:stretch>
            <a:fillRect/>
          </a:stretch>
        </p:blipFill>
        <p:spPr>
          <a:xfrm>
            <a:off x="2513300" y="732700"/>
            <a:ext cx="6543227" cy="3678101"/>
          </a:xfrm>
          <a:prstGeom prst="rect">
            <a:avLst/>
          </a:prstGeom>
          <a:noFill/>
          <a:ln>
            <a:noFill/>
          </a:ln>
        </p:spPr>
      </p:pic>
      <p:sp>
        <p:nvSpPr>
          <p:cNvPr id="296" name="Google Shape;296;p30"/>
          <p:cNvSpPr txBox="1"/>
          <p:nvPr/>
        </p:nvSpPr>
        <p:spPr>
          <a:xfrm>
            <a:off x="0" y="0"/>
            <a:ext cx="4393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RFM Analysis - User Histogram</a:t>
            </a:r>
            <a:endParaRPr sz="1800">
              <a:solidFill>
                <a:srgbClr val="0B5394"/>
              </a:solidFill>
              <a:latin typeface="Muli"/>
              <a:ea typeface="Muli"/>
              <a:cs typeface="Muli"/>
              <a:sym typeface="Muli"/>
            </a:endParaRPr>
          </a:p>
        </p:txBody>
      </p:sp>
      <p:sp>
        <p:nvSpPr>
          <p:cNvPr id="297" name="Google Shape;297;p30"/>
          <p:cNvSpPr/>
          <p:nvPr/>
        </p:nvSpPr>
        <p:spPr>
          <a:xfrm>
            <a:off x="7315425" y="2981450"/>
            <a:ext cx="533100" cy="12834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0"/>
          <p:cNvSpPr/>
          <p:nvPr/>
        </p:nvSpPr>
        <p:spPr>
          <a:xfrm>
            <a:off x="7404275" y="1856000"/>
            <a:ext cx="908400" cy="513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31"/>
          <p:cNvSpPr txBox="1"/>
          <p:nvPr/>
        </p:nvSpPr>
        <p:spPr>
          <a:xfrm>
            <a:off x="0" y="0"/>
            <a:ext cx="1984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User Behavior</a:t>
            </a:r>
            <a:endParaRPr sz="1800">
              <a:solidFill>
                <a:srgbClr val="0B5394"/>
              </a:solidFill>
              <a:latin typeface="Muli"/>
              <a:ea typeface="Muli"/>
              <a:cs typeface="Muli"/>
              <a:sym typeface="Muli"/>
            </a:endParaRPr>
          </a:p>
        </p:txBody>
      </p:sp>
      <p:sp>
        <p:nvSpPr>
          <p:cNvPr id="304" name="Google Shape;304;p31"/>
          <p:cNvSpPr txBox="1"/>
          <p:nvPr/>
        </p:nvSpPr>
        <p:spPr>
          <a:xfrm>
            <a:off x="4758450" y="651575"/>
            <a:ext cx="4185900" cy="34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2"/>
                </a:solidFill>
                <a:latin typeface="Muli"/>
                <a:ea typeface="Muli"/>
                <a:cs typeface="Muli"/>
                <a:sym typeface="Muli"/>
              </a:rPr>
              <a:t>Tổng quan hành vi khách hàng theo 3 segment:</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None/>
            </a:pPr>
            <a:r>
              <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200">
                <a:solidFill>
                  <a:schemeClr val="dk2"/>
                </a:solidFill>
                <a:latin typeface="Muli"/>
                <a:ea typeface="Muli"/>
                <a:cs typeface="Muli"/>
                <a:sym typeface="Muli"/>
              </a:rPr>
              <a:t>Nhóm điểm RFM cao (&gt;25):</a:t>
            </a:r>
            <a:endParaRPr b="1" sz="12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Chủ yếu mua qua </a:t>
            </a:r>
            <a:r>
              <a:rPr b="1" lang="en" sz="1000">
                <a:solidFill>
                  <a:schemeClr val="dk2"/>
                </a:solidFill>
                <a:latin typeface="Muli"/>
                <a:ea typeface="Muli"/>
                <a:cs typeface="Muli"/>
                <a:sym typeface="Muli"/>
              </a:rPr>
              <a:t>Store</a:t>
            </a:r>
            <a:r>
              <a:rPr lang="en" sz="1000">
                <a:solidFill>
                  <a:schemeClr val="dk2"/>
                </a:solidFill>
                <a:latin typeface="Muli"/>
                <a:ea typeface="Muli"/>
                <a:cs typeface="Muli"/>
                <a:sym typeface="Muli"/>
              </a:rPr>
              <a:t>, sau đó là </a:t>
            </a:r>
            <a:r>
              <a:rPr b="1" lang="en" sz="1000">
                <a:solidFill>
                  <a:schemeClr val="dk2"/>
                </a:solidFill>
                <a:latin typeface="Muli"/>
                <a:ea typeface="Muli"/>
                <a:cs typeface="Muli"/>
                <a:sym typeface="Muli"/>
              </a:rPr>
              <a:t>Web</a:t>
            </a:r>
            <a:r>
              <a:rPr lang="en" sz="1000">
                <a:solidFill>
                  <a:schemeClr val="dk2"/>
                </a:solidFill>
                <a:latin typeface="Muli"/>
                <a:ea typeface="Muli"/>
                <a:cs typeface="Muli"/>
                <a:sym typeface="Muli"/>
              </a:rPr>
              <a:t> và </a:t>
            </a:r>
            <a:r>
              <a:rPr b="1" lang="en" sz="1000">
                <a:solidFill>
                  <a:schemeClr val="dk2"/>
                </a:solidFill>
                <a:latin typeface="Muli"/>
                <a:ea typeface="Muli"/>
                <a:cs typeface="Muli"/>
                <a:sym typeface="Muli"/>
              </a:rPr>
              <a:t>Catalog</a:t>
            </a:r>
            <a:endParaRPr b="1"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Chi tiêu cao nhất trong nhóm đồ ăn mức giá phổ thông (Regular Products), cũng chi nhiều nhất cho nhóm cao cấp</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Chi tiêu đáng kể đối với các sản phẩm </a:t>
            </a:r>
            <a:r>
              <a:rPr b="1" lang="en" sz="1000">
                <a:solidFill>
                  <a:schemeClr val="dk2"/>
                </a:solidFill>
                <a:latin typeface="Muli"/>
                <a:ea typeface="Muli"/>
                <a:cs typeface="Muli"/>
                <a:sym typeface="Muli"/>
              </a:rPr>
              <a:t>Wines</a:t>
            </a:r>
            <a:r>
              <a:rPr lang="en" sz="1000">
                <a:solidFill>
                  <a:schemeClr val="dk2"/>
                </a:solidFill>
                <a:latin typeface="Muli"/>
                <a:ea typeface="Muli"/>
                <a:cs typeface="Muli"/>
                <a:sym typeface="Muli"/>
              </a:rPr>
              <a:t> (~0.33M) và </a:t>
            </a:r>
            <a:r>
              <a:rPr b="1" lang="en" sz="1000">
                <a:solidFill>
                  <a:schemeClr val="dk2"/>
                </a:solidFill>
                <a:latin typeface="Muli"/>
                <a:ea typeface="Muli"/>
                <a:cs typeface="Muli"/>
                <a:sym typeface="Muli"/>
              </a:rPr>
              <a:t>Meat</a:t>
            </a:r>
            <a:r>
              <a:rPr lang="en" sz="1000">
                <a:solidFill>
                  <a:schemeClr val="dk2"/>
                </a:solidFill>
                <a:latin typeface="Muli"/>
                <a:ea typeface="Muli"/>
                <a:cs typeface="Muli"/>
                <a:sym typeface="Muli"/>
              </a:rPr>
              <a:t> (~0.18M)</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Tỷ lệ đơn mua khi có khuyến mãi chỉ chiếm 23.02% =&gt; ít bị ảnh hưởng bởi giảm giá, sẵn sàng trả giá đầy đủ</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None/>
            </a:pPr>
            <a:r>
              <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200">
                <a:solidFill>
                  <a:schemeClr val="dk2"/>
                </a:solidFill>
                <a:latin typeface="Muli"/>
                <a:ea typeface="Muli"/>
                <a:cs typeface="Muli"/>
                <a:sym typeface="Muli"/>
              </a:rPr>
              <a:t>Nhóm điểm RFM trung bình (20-25):</a:t>
            </a:r>
            <a:endParaRPr b="1" sz="12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b="1" lang="en" sz="1000">
                <a:solidFill>
                  <a:schemeClr val="dk2"/>
                </a:solidFill>
                <a:latin typeface="Muli"/>
                <a:ea typeface="Muli"/>
                <a:cs typeface="Muli"/>
                <a:sym typeface="Muli"/>
              </a:rPr>
              <a:t>Dẫn đầu ở kênh Store và mua qua Catalog nhiều nhất</a:t>
            </a:r>
            <a:r>
              <a:rPr lang="en" sz="1000">
                <a:solidFill>
                  <a:schemeClr val="dk2"/>
                </a:solidFill>
                <a:latin typeface="Muli"/>
                <a:ea typeface="Muli"/>
                <a:cs typeface="Muli"/>
                <a:sym typeface="Muli"/>
              </a:rPr>
              <a:t> trong 3 nhóm. Hoạt động mạnh ở kênh truyền thống và online</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Tổng chi tiêu cao thứ hai, đa phần ở nhóm đồ ăn mức giá phổ thông</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Mua nhiều nhất các sản phẩm </a:t>
            </a:r>
            <a:r>
              <a:rPr b="1" lang="en" sz="1000">
                <a:solidFill>
                  <a:schemeClr val="dk2"/>
                </a:solidFill>
                <a:latin typeface="Muli"/>
                <a:ea typeface="Muli"/>
                <a:cs typeface="Muli"/>
                <a:sym typeface="Muli"/>
              </a:rPr>
              <a:t>Wines</a:t>
            </a:r>
            <a:r>
              <a:rPr lang="en" sz="1000">
                <a:solidFill>
                  <a:schemeClr val="dk2"/>
                </a:solidFill>
                <a:latin typeface="Muli"/>
                <a:ea typeface="Muli"/>
                <a:cs typeface="Muli"/>
                <a:sym typeface="Muli"/>
              </a:rPr>
              <a:t> (~0.31M) và </a:t>
            </a:r>
            <a:r>
              <a:rPr b="1" lang="en" sz="1000">
                <a:solidFill>
                  <a:schemeClr val="dk2"/>
                </a:solidFill>
                <a:latin typeface="Muli"/>
                <a:ea typeface="Muli"/>
                <a:cs typeface="Muli"/>
                <a:sym typeface="Muli"/>
              </a:rPr>
              <a:t>Meat</a:t>
            </a:r>
            <a:r>
              <a:rPr lang="en" sz="1000">
                <a:solidFill>
                  <a:schemeClr val="dk2"/>
                </a:solidFill>
                <a:latin typeface="Muli"/>
                <a:ea typeface="Muli"/>
                <a:cs typeface="Muli"/>
                <a:sym typeface="Muli"/>
              </a:rPr>
              <a:t> (~0.16M)</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Chiếm 34.24% đơn mua giảm giá =&gt; có phần nhạy cảm với giá khuyến mãi, nhưng không hoàn toàn phụ thuộc</a:t>
            </a:r>
            <a:endParaRPr sz="1000">
              <a:solidFill>
                <a:schemeClr val="dk2"/>
              </a:solidFill>
              <a:latin typeface="Muli"/>
              <a:ea typeface="Muli"/>
              <a:cs typeface="Muli"/>
              <a:sym typeface="Muli"/>
            </a:endParaRPr>
          </a:p>
        </p:txBody>
      </p:sp>
      <p:pic>
        <p:nvPicPr>
          <p:cNvPr id="305" name="Google Shape;305;p31"/>
          <p:cNvPicPr preferRelativeResize="0"/>
          <p:nvPr/>
        </p:nvPicPr>
        <p:blipFill>
          <a:blip r:embed="rId3">
            <a:alphaModFix/>
          </a:blip>
          <a:stretch>
            <a:fillRect/>
          </a:stretch>
        </p:blipFill>
        <p:spPr>
          <a:xfrm>
            <a:off x="231375" y="478200"/>
            <a:ext cx="4453650" cy="44394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1777" r="0" t="30463"/>
          <a:stretch/>
        </p:blipFill>
        <p:spPr>
          <a:xfrm>
            <a:off x="3712075" y="1178325"/>
            <a:ext cx="5230175" cy="2592926"/>
          </a:xfrm>
          <a:prstGeom prst="rect">
            <a:avLst/>
          </a:prstGeom>
          <a:noFill/>
          <a:ln>
            <a:noFill/>
          </a:ln>
        </p:spPr>
      </p:pic>
      <p:sp>
        <p:nvSpPr>
          <p:cNvPr id="62" name="Google Shape;62;p14"/>
          <p:cNvSpPr txBox="1"/>
          <p:nvPr/>
        </p:nvSpPr>
        <p:spPr>
          <a:xfrm>
            <a:off x="0" y="0"/>
            <a:ext cx="3060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Business Context</a:t>
            </a:r>
            <a:endParaRPr sz="1800">
              <a:solidFill>
                <a:srgbClr val="0B5394"/>
              </a:solidFill>
              <a:latin typeface="Muli"/>
              <a:ea typeface="Muli"/>
              <a:cs typeface="Muli"/>
              <a:sym typeface="Muli"/>
            </a:endParaRPr>
          </a:p>
        </p:txBody>
      </p:sp>
      <p:sp>
        <p:nvSpPr>
          <p:cNvPr id="63" name="Google Shape;63;p14"/>
          <p:cNvSpPr txBox="1"/>
          <p:nvPr/>
        </p:nvSpPr>
        <p:spPr>
          <a:xfrm>
            <a:off x="138200" y="586700"/>
            <a:ext cx="28035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Muli"/>
                <a:ea typeface="Muli"/>
                <a:cs typeface="Muli"/>
                <a:sym typeface="Muli"/>
              </a:rPr>
              <a:t>Công ty bán lẻ thực phẩm</a:t>
            </a:r>
            <a:endParaRPr b="1">
              <a:solidFill>
                <a:schemeClr val="dk2"/>
              </a:solidFill>
              <a:latin typeface="Muli"/>
              <a:ea typeface="Muli"/>
              <a:cs typeface="Muli"/>
              <a:sym typeface="Muli"/>
            </a:endParaRPr>
          </a:p>
        </p:txBody>
      </p:sp>
      <p:grpSp>
        <p:nvGrpSpPr>
          <p:cNvPr id="64" name="Google Shape;64;p14"/>
          <p:cNvGrpSpPr/>
          <p:nvPr/>
        </p:nvGrpSpPr>
        <p:grpSpPr>
          <a:xfrm>
            <a:off x="3868325" y="402000"/>
            <a:ext cx="4904650" cy="1086000"/>
            <a:chOff x="574125" y="947800"/>
            <a:chExt cx="4904650" cy="1086000"/>
          </a:xfrm>
        </p:grpSpPr>
        <p:sp>
          <p:nvSpPr>
            <p:cNvPr id="65" name="Google Shape;65;p14"/>
            <p:cNvSpPr txBox="1"/>
            <p:nvPr/>
          </p:nvSpPr>
          <p:spPr>
            <a:xfrm>
              <a:off x="574125" y="947800"/>
              <a:ext cx="17952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002160"/>
                  </a:solidFill>
                  <a:latin typeface="Muli"/>
                  <a:ea typeface="Muli"/>
                  <a:cs typeface="Muli"/>
                  <a:sym typeface="Muli"/>
                </a:rPr>
                <a:t>200K</a:t>
              </a:r>
              <a:endParaRPr sz="3800">
                <a:solidFill>
                  <a:srgbClr val="002160"/>
                </a:solidFill>
                <a:latin typeface="Muli"/>
                <a:ea typeface="Muli"/>
                <a:cs typeface="Muli"/>
                <a:sym typeface="Muli"/>
              </a:endParaRPr>
            </a:p>
          </p:txBody>
        </p:sp>
        <p:sp>
          <p:nvSpPr>
            <p:cNvPr id="66" name="Google Shape;66;p14"/>
            <p:cNvSpPr txBox="1"/>
            <p:nvPr/>
          </p:nvSpPr>
          <p:spPr>
            <a:xfrm>
              <a:off x="1954725" y="1017000"/>
              <a:ext cx="12144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uli"/>
                  <a:ea typeface="Muli"/>
                  <a:cs typeface="Muli"/>
                  <a:sym typeface="Muli"/>
                </a:rPr>
                <a:t>khách hàng đăng ký thông tin trong kho dữ liệu</a:t>
              </a:r>
              <a:endParaRPr sz="1000">
                <a:solidFill>
                  <a:schemeClr val="dk2"/>
                </a:solidFill>
                <a:latin typeface="Muli"/>
                <a:ea typeface="Muli"/>
                <a:cs typeface="Muli"/>
                <a:sym typeface="Muli"/>
              </a:endParaRPr>
            </a:p>
          </p:txBody>
        </p:sp>
        <p:sp>
          <p:nvSpPr>
            <p:cNvPr id="67" name="Google Shape;67;p14"/>
            <p:cNvSpPr txBox="1"/>
            <p:nvPr/>
          </p:nvSpPr>
          <p:spPr>
            <a:xfrm>
              <a:off x="3436625" y="947800"/>
              <a:ext cx="11367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002160"/>
                  </a:solidFill>
                  <a:latin typeface="Muli"/>
                  <a:ea typeface="Muli"/>
                  <a:cs typeface="Muli"/>
                  <a:sym typeface="Muli"/>
                </a:rPr>
                <a:t>1M</a:t>
              </a:r>
              <a:endParaRPr sz="3800">
                <a:solidFill>
                  <a:srgbClr val="002160"/>
                </a:solidFill>
                <a:latin typeface="Muli"/>
                <a:ea typeface="Muli"/>
                <a:cs typeface="Muli"/>
                <a:sym typeface="Muli"/>
              </a:endParaRPr>
            </a:p>
          </p:txBody>
        </p:sp>
        <p:sp>
          <p:nvSpPr>
            <p:cNvPr id="68" name="Google Shape;68;p14"/>
            <p:cNvSpPr txBox="1"/>
            <p:nvPr/>
          </p:nvSpPr>
          <p:spPr>
            <a:xfrm>
              <a:off x="4264375" y="1105850"/>
              <a:ext cx="12144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uli"/>
                  <a:ea typeface="Muli"/>
                  <a:cs typeface="Muli"/>
                  <a:sym typeface="Muli"/>
                </a:rPr>
                <a:t>người tiêu dùng mỗi năm</a:t>
              </a:r>
              <a:endParaRPr sz="1000">
                <a:solidFill>
                  <a:schemeClr val="dk2"/>
                </a:solidFill>
                <a:latin typeface="Muli"/>
                <a:ea typeface="Muli"/>
                <a:cs typeface="Muli"/>
                <a:sym typeface="Muli"/>
              </a:endParaRPr>
            </a:p>
          </p:txBody>
        </p:sp>
      </p:grpSp>
      <p:sp>
        <p:nvSpPr>
          <p:cNvPr id="69" name="Google Shape;69;p14"/>
          <p:cNvSpPr txBox="1"/>
          <p:nvPr/>
        </p:nvSpPr>
        <p:spPr>
          <a:xfrm>
            <a:off x="138200" y="1247500"/>
            <a:ext cx="3455400" cy="212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2"/>
                </a:solidFill>
                <a:latin typeface="Muli"/>
                <a:ea typeface="Muli"/>
                <a:cs typeface="Muli"/>
                <a:sym typeface="Muli"/>
              </a:rPr>
              <a:t>• </a:t>
            </a:r>
            <a:r>
              <a:rPr lang="en" sz="1200">
                <a:solidFill>
                  <a:schemeClr val="dk2"/>
                </a:solidFill>
                <a:latin typeface="Muli"/>
                <a:ea typeface="Muli"/>
                <a:cs typeface="Muli"/>
                <a:sym typeface="Muli"/>
              </a:rPr>
              <a:t>Công ty muốn triển khai </a:t>
            </a:r>
            <a:r>
              <a:rPr b="1" lang="en" sz="1200">
                <a:solidFill>
                  <a:srgbClr val="A1283C"/>
                </a:solidFill>
                <a:latin typeface="Muli"/>
                <a:ea typeface="Muli"/>
                <a:cs typeface="Muli"/>
                <a:sym typeface="Muli"/>
              </a:rPr>
              <a:t>dịch vụ mới: giao đồ ăn tới tận tay khách hàng</a:t>
            </a:r>
            <a:r>
              <a:rPr lang="en" sz="1200">
                <a:solidFill>
                  <a:schemeClr val="dk2"/>
                </a:solidFill>
                <a:latin typeface="Muli"/>
                <a:ea typeface="Muli"/>
                <a:cs typeface="Muli"/>
                <a:sym typeface="Muli"/>
              </a:rPr>
              <a:t>, và đã thực hiện khảo sát (TC 6 lần) trên hơn 2000 khách hàng được lựa chọn ngẫu nhiên</a:t>
            </a:r>
            <a:endParaRPr sz="1200">
              <a:solidFill>
                <a:schemeClr val="dk2"/>
              </a:solidFill>
              <a:latin typeface="Muli"/>
              <a:ea typeface="Muli"/>
              <a:cs typeface="Muli"/>
              <a:sym typeface="Muli"/>
            </a:endParaRPr>
          </a:p>
          <a:p>
            <a:pPr indent="0" lvl="0" marL="0" rtl="0" algn="just">
              <a:lnSpc>
                <a:spcPct val="115000"/>
              </a:lnSpc>
              <a:spcBef>
                <a:spcPts val="0"/>
              </a:spcBef>
              <a:spcAft>
                <a:spcPts val="0"/>
              </a:spcAft>
              <a:buNone/>
            </a:pPr>
            <a:r>
              <a:t/>
            </a:r>
            <a:endParaRPr sz="12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lang="en" sz="1200">
                <a:solidFill>
                  <a:schemeClr val="dk2"/>
                </a:solidFill>
                <a:latin typeface="Muli"/>
                <a:ea typeface="Muli"/>
                <a:cs typeface="Muli"/>
                <a:sym typeface="Muli"/>
              </a:rPr>
              <a:t>• Team Marketing sẽ làm kế hoạch marketing để truyền thông về dịch vụ mới cho những khách hàng có nhu cầu</a:t>
            </a:r>
            <a:endParaRPr sz="1200">
              <a:solidFill>
                <a:schemeClr val="dk2"/>
              </a:solidFill>
              <a:latin typeface="Muli"/>
              <a:ea typeface="Muli"/>
              <a:cs typeface="Muli"/>
              <a:sym typeface="Muli"/>
            </a:endParaRPr>
          </a:p>
        </p:txBody>
      </p:sp>
      <p:pic>
        <p:nvPicPr>
          <p:cNvPr id="70" name="Google Shape;70;p14"/>
          <p:cNvPicPr preferRelativeResize="0"/>
          <p:nvPr/>
        </p:nvPicPr>
        <p:blipFill>
          <a:blip r:embed="rId4">
            <a:alphaModFix/>
          </a:blip>
          <a:stretch>
            <a:fillRect/>
          </a:stretch>
        </p:blipFill>
        <p:spPr>
          <a:xfrm>
            <a:off x="0" y="4469741"/>
            <a:ext cx="9144002" cy="673769"/>
          </a:xfrm>
          <a:prstGeom prst="rect">
            <a:avLst/>
          </a:prstGeom>
          <a:noFill/>
          <a:ln>
            <a:noFill/>
          </a:ln>
        </p:spPr>
      </p:pic>
      <p:sp>
        <p:nvSpPr>
          <p:cNvPr id="71" name="Google Shape;71;p14"/>
          <p:cNvSpPr txBox="1"/>
          <p:nvPr/>
        </p:nvSpPr>
        <p:spPr>
          <a:xfrm>
            <a:off x="2404500" y="490450"/>
            <a:ext cx="164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A1283C"/>
                </a:solidFill>
                <a:latin typeface="Muli"/>
                <a:ea typeface="Muli"/>
                <a:cs typeface="Muli"/>
                <a:sym typeface="Muli"/>
              </a:rPr>
              <a:t>IFood</a:t>
            </a:r>
            <a:endParaRPr sz="2200">
              <a:solidFill>
                <a:srgbClr val="A1283C"/>
              </a:solidFill>
              <a:latin typeface="Muli"/>
              <a:ea typeface="Muli"/>
              <a:cs typeface="Muli"/>
              <a:sym typeface="Muli"/>
            </a:endParaRPr>
          </a:p>
        </p:txBody>
      </p:sp>
      <p:sp>
        <p:nvSpPr>
          <p:cNvPr id="72" name="Google Shape;72;p14"/>
          <p:cNvSpPr txBox="1"/>
          <p:nvPr/>
        </p:nvSpPr>
        <p:spPr>
          <a:xfrm>
            <a:off x="138200" y="4143950"/>
            <a:ext cx="16881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uli"/>
                <a:ea typeface="Muli"/>
                <a:cs typeface="Muli"/>
                <a:sym typeface="Muli"/>
              </a:rPr>
              <a:t>*Dataset </a:t>
            </a:r>
            <a:r>
              <a:rPr lang="en" sz="1100" u="sng">
                <a:solidFill>
                  <a:schemeClr val="hlink"/>
                </a:solidFill>
                <a:latin typeface="Muli"/>
                <a:ea typeface="Muli"/>
                <a:cs typeface="Muli"/>
                <a:sym typeface="Muli"/>
                <a:hlinkClick r:id="rId5"/>
              </a:rPr>
              <a:t>here</a:t>
            </a:r>
            <a:endParaRPr sz="1100">
              <a:solidFill>
                <a:schemeClr val="dk2"/>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32"/>
          <p:cNvSpPr txBox="1"/>
          <p:nvPr/>
        </p:nvSpPr>
        <p:spPr>
          <a:xfrm>
            <a:off x="187550" y="550375"/>
            <a:ext cx="4215600" cy="22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2"/>
                </a:solidFill>
                <a:latin typeface="Muli"/>
                <a:ea typeface="Muli"/>
                <a:cs typeface="Muli"/>
                <a:sym typeface="Muli"/>
              </a:rPr>
              <a:t>Tổng quan hành vi khách hàng theo 3 segment:</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200">
                <a:solidFill>
                  <a:schemeClr val="dk2"/>
                </a:solidFill>
                <a:latin typeface="Muli"/>
                <a:ea typeface="Muli"/>
                <a:cs typeface="Muli"/>
                <a:sym typeface="Muli"/>
              </a:rPr>
              <a:t>Nhóm điểm RFM thấp (&lt;20):</a:t>
            </a:r>
            <a:endParaRPr sz="12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Tần suất mua thấp, chủ yếu mua hàng qua Store và web, </a:t>
            </a:r>
            <a:r>
              <a:rPr b="1" lang="en" sz="1000">
                <a:solidFill>
                  <a:schemeClr val="dk2"/>
                </a:solidFill>
                <a:latin typeface="Muli"/>
                <a:ea typeface="Muli"/>
                <a:cs typeface="Muli"/>
                <a:sym typeface="Muli"/>
              </a:rPr>
              <a:t>rất ít hoạt động ở kênh Catalog</a:t>
            </a:r>
            <a:r>
              <a:rPr lang="en" sz="1000">
                <a:solidFill>
                  <a:schemeClr val="dk2"/>
                </a:solidFill>
                <a:latin typeface="Muli"/>
                <a:ea typeface="Muli"/>
                <a:cs typeface="Muli"/>
                <a:sym typeface="Muli"/>
              </a:rPr>
              <a:t> -&gt; không sẵn lòng gọi điện qua sđt để mua hàng</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Chi tiêu rất thấp cho cả 2 nhóm đồ ăn phổ thông &amp; cao cấp, </a:t>
            </a:r>
            <a:r>
              <a:rPr b="1" lang="en" sz="1000">
                <a:solidFill>
                  <a:schemeClr val="dk2"/>
                </a:solidFill>
                <a:latin typeface="Muli"/>
                <a:ea typeface="Muli"/>
                <a:cs typeface="Muli"/>
                <a:sym typeface="Muli"/>
              </a:rPr>
              <a:t>chi tiêu ít đều ở tất cả nhóm sản phẩm</a:t>
            </a:r>
            <a:r>
              <a:rPr lang="en" sz="1000">
                <a:solidFill>
                  <a:schemeClr val="dk2"/>
                </a:solidFill>
                <a:latin typeface="Muli"/>
                <a:ea typeface="Muli"/>
                <a:cs typeface="Muli"/>
                <a:sym typeface="Muli"/>
              </a:rPr>
              <a:t>, chủ yếu mua Wines (~0.04M)</a:t>
            </a:r>
            <a:endParaRPr sz="1000">
              <a:solidFill>
                <a:schemeClr val="dk2"/>
              </a:solidFill>
              <a:latin typeface="Muli"/>
              <a:ea typeface="Muli"/>
              <a:cs typeface="Muli"/>
              <a:sym typeface="Muli"/>
            </a:endParaRPr>
          </a:p>
          <a:p>
            <a:pPr indent="-292100" lvl="0" marL="457200"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Tỷ lệ mua hàng khi có khuyến mãi là c</a:t>
            </a:r>
            <a:r>
              <a:rPr lang="en" sz="1000">
                <a:solidFill>
                  <a:schemeClr val="dk2"/>
                </a:solidFill>
                <a:latin typeface="Muli"/>
                <a:ea typeface="Muli"/>
                <a:cs typeface="Muli"/>
                <a:sym typeface="Muli"/>
              </a:rPr>
              <a:t>ao nhất: 42.73% =&gt; </a:t>
            </a:r>
            <a:r>
              <a:rPr b="1" lang="en" sz="1000">
                <a:solidFill>
                  <a:schemeClr val="dk2"/>
                </a:solidFill>
                <a:latin typeface="Muli"/>
                <a:ea typeface="Muli"/>
                <a:cs typeface="Muli"/>
                <a:sym typeface="Muli"/>
              </a:rPr>
              <a:t>Rất nhạy cảm về giá – dễ bị thu hút bởi giảm giá</a:t>
            </a:r>
            <a:endParaRPr b="1" sz="1000">
              <a:solidFill>
                <a:schemeClr val="dk2"/>
              </a:solidFill>
              <a:latin typeface="Muli"/>
              <a:ea typeface="Muli"/>
              <a:cs typeface="Muli"/>
              <a:sym typeface="Muli"/>
            </a:endParaRPr>
          </a:p>
        </p:txBody>
      </p:sp>
      <p:sp>
        <p:nvSpPr>
          <p:cNvPr id="311" name="Google Shape;311;p32"/>
          <p:cNvSpPr txBox="1"/>
          <p:nvPr/>
        </p:nvSpPr>
        <p:spPr>
          <a:xfrm>
            <a:off x="0" y="0"/>
            <a:ext cx="1984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User Behavior</a:t>
            </a:r>
            <a:endParaRPr sz="1800">
              <a:solidFill>
                <a:srgbClr val="0B5394"/>
              </a:solidFill>
              <a:latin typeface="Muli"/>
              <a:ea typeface="Muli"/>
              <a:cs typeface="Muli"/>
              <a:sym typeface="Muli"/>
            </a:endParaRPr>
          </a:p>
        </p:txBody>
      </p:sp>
      <p:pic>
        <p:nvPicPr>
          <p:cNvPr id="312" name="Google Shape;312;p32"/>
          <p:cNvPicPr preferRelativeResize="0"/>
          <p:nvPr/>
        </p:nvPicPr>
        <p:blipFill>
          <a:blip r:embed="rId3">
            <a:alphaModFix/>
          </a:blip>
          <a:stretch>
            <a:fillRect/>
          </a:stretch>
        </p:blipFill>
        <p:spPr>
          <a:xfrm>
            <a:off x="4456400" y="278588"/>
            <a:ext cx="4535200" cy="458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33"/>
          <p:cNvSpPr txBox="1"/>
          <p:nvPr/>
        </p:nvSpPr>
        <p:spPr>
          <a:xfrm>
            <a:off x="0" y="0"/>
            <a:ext cx="41070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Category &amp; Sub-Category</a:t>
            </a:r>
            <a:endParaRPr sz="1800">
              <a:solidFill>
                <a:srgbClr val="0B5394"/>
              </a:solidFill>
              <a:latin typeface="Muli"/>
              <a:ea typeface="Muli"/>
              <a:cs typeface="Muli"/>
              <a:sym typeface="Muli"/>
            </a:endParaRPr>
          </a:p>
        </p:txBody>
      </p:sp>
      <p:sp>
        <p:nvSpPr>
          <p:cNvPr id="318" name="Google Shape;318;p33"/>
          <p:cNvSpPr txBox="1"/>
          <p:nvPr/>
        </p:nvSpPr>
        <p:spPr>
          <a:xfrm>
            <a:off x="304800" y="1148900"/>
            <a:ext cx="42672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Muli"/>
                <a:ea typeface="Muli"/>
                <a:cs typeface="Muli"/>
                <a:sym typeface="Muli"/>
              </a:rPr>
              <a:t>Các dòng </a:t>
            </a:r>
            <a:r>
              <a:rPr b="1" lang="en" sz="1200">
                <a:solidFill>
                  <a:schemeClr val="dk2"/>
                </a:solidFill>
                <a:latin typeface="Muli"/>
                <a:ea typeface="Muli"/>
                <a:cs typeface="Muli"/>
                <a:sym typeface="Muli"/>
              </a:rPr>
              <a:t>sản phẩm có mức giá phổ thông đóng góp đến hơn 92% vào doanh thu IFood</a:t>
            </a:r>
            <a:r>
              <a:rPr lang="en" sz="1200">
                <a:solidFill>
                  <a:schemeClr val="dk2"/>
                </a:solidFill>
                <a:latin typeface="Muli"/>
                <a:ea typeface="Muli"/>
                <a:cs typeface="Muli"/>
                <a:sym typeface="Muli"/>
              </a:rPr>
              <a:t>, trong đó bán chạy nhất là </a:t>
            </a:r>
            <a:r>
              <a:rPr b="1" lang="en" sz="1200">
                <a:solidFill>
                  <a:schemeClr val="dk2"/>
                </a:solidFill>
                <a:latin typeface="Muli"/>
                <a:ea typeface="Muli"/>
                <a:cs typeface="Muli"/>
                <a:sym typeface="Muli"/>
              </a:rPr>
              <a:t>Rượu vang</a:t>
            </a:r>
            <a:r>
              <a:rPr lang="en" sz="1200">
                <a:solidFill>
                  <a:schemeClr val="dk2"/>
                </a:solidFill>
                <a:latin typeface="Muli"/>
                <a:ea typeface="Muli"/>
                <a:cs typeface="Muli"/>
                <a:sym typeface="Muli"/>
              </a:rPr>
              <a:t> (54.41%) và sau đó là các sản phẩm từ </a:t>
            </a:r>
            <a:r>
              <a:rPr b="1" lang="en" sz="1200">
                <a:solidFill>
                  <a:schemeClr val="dk2"/>
                </a:solidFill>
                <a:latin typeface="Muli"/>
                <a:ea typeface="Muli"/>
                <a:cs typeface="Muli"/>
                <a:sym typeface="Muli"/>
              </a:rPr>
              <a:t>Thịt</a:t>
            </a:r>
            <a:r>
              <a:rPr lang="en" sz="1200">
                <a:solidFill>
                  <a:schemeClr val="dk2"/>
                </a:solidFill>
                <a:latin typeface="Muli"/>
                <a:ea typeface="Muli"/>
                <a:cs typeface="Muli"/>
                <a:sym typeface="Muli"/>
              </a:rPr>
              <a:t> (29.37%)</a:t>
            </a:r>
            <a:endParaRPr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rPr lang="en" sz="1200">
                <a:solidFill>
                  <a:schemeClr val="dk2"/>
                </a:solidFill>
                <a:latin typeface="Muli"/>
                <a:ea typeface="Muli"/>
                <a:cs typeface="Muli"/>
                <a:sym typeface="Muli"/>
              </a:rPr>
              <a:t>Trái cây và bánh ngọt đang là sản phẩm có số lượng đơn khá thấp.</a:t>
            </a:r>
            <a:endParaRPr sz="1200">
              <a:solidFill>
                <a:schemeClr val="dk2"/>
              </a:solidFill>
              <a:latin typeface="Muli"/>
              <a:ea typeface="Muli"/>
              <a:cs typeface="Muli"/>
              <a:sym typeface="Muli"/>
            </a:endParaRPr>
          </a:p>
        </p:txBody>
      </p:sp>
      <p:pic>
        <p:nvPicPr>
          <p:cNvPr id="319" name="Google Shape;319;p33"/>
          <p:cNvPicPr preferRelativeResize="0"/>
          <p:nvPr/>
        </p:nvPicPr>
        <p:blipFill rotWithShape="1">
          <a:blip r:embed="rId3">
            <a:alphaModFix/>
          </a:blip>
          <a:srcRect b="0" l="47307" r="0" t="0"/>
          <a:stretch/>
        </p:blipFill>
        <p:spPr>
          <a:xfrm>
            <a:off x="4724538" y="2773261"/>
            <a:ext cx="4267203" cy="2075964"/>
          </a:xfrm>
          <a:prstGeom prst="rect">
            <a:avLst/>
          </a:prstGeom>
          <a:noFill/>
          <a:ln>
            <a:noFill/>
          </a:ln>
        </p:spPr>
      </p:pic>
      <p:pic>
        <p:nvPicPr>
          <p:cNvPr id="320" name="Google Shape;320;p33"/>
          <p:cNvPicPr preferRelativeResize="0"/>
          <p:nvPr/>
        </p:nvPicPr>
        <p:blipFill rotWithShape="1">
          <a:blip r:embed="rId3">
            <a:alphaModFix/>
          </a:blip>
          <a:srcRect b="0" l="0" r="55086" t="0"/>
          <a:stretch/>
        </p:blipFill>
        <p:spPr>
          <a:xfrm>
            <a:off x="4724550" y="579700"/>
            <a:ext cx="3741624" cy="213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4"/>
          <p:cNvSpPr txBox="1"/>
          <p:nvPr/>
        </p:nvSpPr>
        <p:spPr>
          <a:xfrm>
            <a:off x="4628900" y="1251900"/>
            <a:ext cx="4267200" cy="263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Muli"/>
                <a:ea typeface="Muli"/>
                <a:cs typeface="Muli"/>
                <a:sym typeface="Muli"/>
              </a:rPr>
              <a:t>Xét theo kênh bán hàng, </a:t>
            </a:r>
            <a:r>
              <a:rPr b="1" lang="en" sz="1200">
                <a:solidFill>
                  <a:schemeClr val="dk2"/>
                </a:solidFill>
                <a:latin typeface="Muli"/>
                <a:ea typeface="Muli"/>
                <a:cs typeface="Muli"/>
                <a:sym typeface="Muli"/>
              </a:rPr>
              <a:t>số lượng đơn mua tại cửa hàng - Store là lớn nhất </a:t>
            </a:r>
            <a:r>
              <a:rPr lang="en" sz="1200">
                <a:solidFill>
                  <a:schemeClr val="dk2"/>
                </a:solidFill>
                <a:latin typeface="Muli"/>
                <a:ea typeface="Muli"/>
                <a:cs typeface="Muli"/>
                <a:sym typeface="Muli"/>
              </a:rPr>
              <a:t>(46.33%), tiếp đến là mua online qua website công ty. Số đơn hàng mua qua </a:t>
            </a:r>
            <a:r>
              <a:rPr b="1" lang="en" sz="1200">
                <a:solidFill>
                  <a:schemeClr val="dk2"/>
                </a:solidFill>
                <a:latin typeface="Muli"/>
                <a:ea typeface="Muli"/>
                <a:cs typeface="Muli"/>
                <a:sym typeface="Muli"/>
              </a:rPr>
              <a:t>ấn phẩm quảng cáo (catalog) hiện thấp nhất </a:t>
            </a:r>
            <a:r>
              <a:rPr lang="en" sz="1200">
                <a:solidFill>
                  <a:schemeClr val="dk2"/>
                </a:solidFill>
                <a:latin typeface="Muli"/>
                <a:ea typeface="Muli"/>
                <a:cs typeface="Muli"/>
                <a:sym typeface="Muli"/>
              </a:rPr>
              <a:t>(khoảng 21%) -&gt; khả năng kênh chưa hiệu quả trong việc thu hút khách mua</a:t>
            </a:r>
            <a:endParaRPr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rPr lang="en" sz="1200">
                <a:solidFill>
                  <a:schemeClr val="dk2"/>
                </a:solidFill>
                <a:latin typeface="Muli"/>
                <a:ea typeface="Muli"/>
                <a:cs typeface="Muli"/>
                <a:sym typeface="Muli"/>
              </a:rPr>
              <a:t>Số lượng đơn hàng được mua khi sản phẩm giảm</a:t>
            </a:r>
            <a:endParaRPr sz="1200">
              <a:solidFill>
                <a:schemeClr val="dk2"/>
              </a:solidFill>
              <a:latin typeface="Muli"/>
              <a:ea typeface="Muli"/>
              <a:cs typeface="Muli"/>
              <a:sym typeface="Muli"/>
            </a:endParaRPr>
          </a:p>
          <a:p>
            <a:pPr indent="0" lvl="0" marL="0" rtl="0" algn="l">
              <a:lnSpc>
                <a:spcPct val="115000"/>
              </a:lnSpc>
              <a:spcBef>
                <a:spcPts val="0"/>
              </a:spcBef>
              <a:spcAft>
                <a:spcPts val="0"/>
              </a:spcAft>
              <a:buNone/>
            </a:pPr>
            <a:r>
              <a:rPr lang="en" sz="1200">
                <a:solidFill>
                  <a:schemeClr val="dk2"/>
                </a:solidFill>
                <a:latin typeface="Muli"/>
                <a:ea typeface="Muli"/>
                <a:cs typeface="Muli"/>
                <a:sym typeface="Muli"/>
              </a:rPr>
              <a:t>giá không nhiều (~20%) -&gt; cho thấy </a:t>
            </a:r>
            <a:r>
              <a:rPr b="1" lang="en" sz="1200">
                <a:solidFill>
                  <a:schemeClr val="dk2"/>
                </a:solidFill>
                <a:latin typeface="Muli"/>
                <a:ea typeface="Muli"/>
                <a:cs typeface="Muli"/>
                <a:sym typeface="Muli"/>
              </a:rPr>
              <a:t>khách hàng khá sẵn lòng chi trả giá gốc, không quá quan tâm đến các ưu đãi về giá </a:t>
            </a:r>
            <a:r>
              <a:rPr lang="en" sz="1200">
                <a:solidFill>
                  <a:schemeClr val="dk2"/>
                </a:solidFill>
                <a:latin typeface="Muli"/>
                <a:ea typeface="Muli"/>
                <a:cs typeface="Muli"/>
                <a:sym typeface="Muli"/>
              </a:rPr>
              <a:t>đối với các sản phẩm của iFood.</a:t>
            </a:r>
            <a:endParaRPr sz="1200">
              <a:solidFill>
                <a:schemeClr val="dk2"/>
              </a:solidFill>
              <a:latin typeface="Muli"/>
              <a:ea typeface="Muli"/>
              <a:cs typeface="Muli"/>
              <a:sym typeface="Muli"/>
            </a:endParaRPr>
          </a:p>
        </p:txBody>
      </p:sp>
      <p:pic>
        <p:nvPicPr>
          <p:cNvPr id="326" name="Google Shape;326;p34"/>
          <p:cNvPicPr preferRelativeResize="0"/>
          <p:nvPr/>
        </p:nvPicPr>
        <p:blipFill>
          <a:blip r:embed="rId3">
            <a:alphaModFix/>
          </a:blip>
          <a:stretch>
            <a:fillRect/>
          </a:stretch>
        </p:blipFill>
        <p:spPr>
          <a:xfrm>
            <a:off x="369600" y="2932075"/>
            <a:ext cx="4013725" cy="2048714"/>
          </a:xfrm>
          <a:prstGeom prst="rect">
            <a:avLst/>
          </a:prstGeom>
          <a:noFill/>
          <a:ln>
            <a:noFill/>
          </a:ln>
        </p:spPr>
      </p:pic>
      <p:sp>
        <p:nvSpPr>
          <p:cNvPr id="327" name="Google Shape;327;p34"/>
          <p:cNvSpPr txBox="1"/>
          <p:nvPr/>
        </p:nvSpPr>
        <p:spPr>
          <a:xfrm>
            <a:off x="0" y="0"/>
            <a:ext cx="1984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Channel</a:t>
            </a:r>
            <a:endParaRPr sz="1800">
              <a:solidFill>
                <a:srgbClr val="0B5394"/>
              </a:solidFill>
              <a:latin typeface="Muli"/>
              <a:ea typeface="Muli"/>
              <a:cs typeface="Muli"/>
              <a:sym typeface="Muli"/>
            </a:endParaRPr>
          </a:p>
        </p:txBody>
      </p:sp>
      <p:pic>
        <p:nvPicPr>
          <p:cNvPr id="328" name="Google Shape;328;p34"/>
          <p:cNvPicPr preferRelativeResize="0"/>
          <p:nvPr/>
        </p:nvPicPr>
        <p:blipFill>
          <a:blip r:embed="rId4">
            <a:alphaModFix/>
          </a:blip>
          <a:stretch>
            <a:fillRect/>
          </a:stretch>
        </p:blipFill>
        <p:spPr>
          <a:xfrm>
            <a:off x="369600" y="595300"/>
            <a:ext cx="4013726" cy="228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160"/>
        </a:solidFill>
      </p:bgPr>
    </p:bg>
    <p:spTree>
      <p:nvGrpSpPr>
        <p:cNvPr id="332" name="Shape 332"/>
        <p:cNvGrpSpPr/>
        <p:nvPr/>
      </p:nvGrpSpPr>
      <p:grpSpPr>
        <a:xfrm>
          <a:off x="0" y="0"/>
          <a:ext cx="0" cy="0"/>
          <a:chOff x="0" y="0"/>
          <a:chExt cx="0" cy="0"/>
        </a:xfrm>
      </p:grpSpPr>
      <p:sp>
        <p:nvSpPr>
          <p:cNvPr id="333" name="Google Shape;333;p35"/>
          <p:cNvSpPr txBox="1"/>
          <p:nvPr/>
        </p:nvSpPr>
        <p:spPr>
          <a:xfrm>
            <a:off x="1908600" y="1777000"/>
            <a:ext cx="5326800" cy="9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Muli"/>
                <a:ea typeface="Muli"/>
                <a:cs typeface="Muli"/>
                <a:sym typeface="Muli"/>
              </a:rPr>
              <a:t>THANK YOU</a:t>
            </a:r>
            <a:endParaRPr sz="4800">
              <a:solidFill>
                <a:schemeClr val="lt1"/>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0" y="0"/>
            <a:ext cx="1984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latin typeface="Muli"/>
                <a:ea typeface="Muli"/>
                <a:cs typeface="Muli"/>
                <a:sym typeface="Muli"/>
              </a:rPr>
              <a:t>Issue tree</a:t>
            </a:r>
            <a:endParaRPr sz="1800">
              <a:solidFill>
                <a:srgbClr val="0B5394"/>
              </a:solidFill>
              <a:latin typeface="Muli"/>
              <a:ea typeface="Muli"/>
              <a:cs typeface="Muli"/>
              <a:sym typeface="Muli"/>
            </a:endParaRPr>
          </a:p>
        </p:txBody>
      </p:sp>
      <p:sp>
        <p:nvSpPr>
          <p:cNvPr id="78" name="Google Shape;78;p15"/>
          <p:cNvSpPr/>
          <p:nvPr/>
        </p:nvSpPr>
        <p:spPr>
          <a:xfrm>
            <a:off x="1263650" y="2276013"/>
            <a:ext cx="1510500" cy="4245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Chân dung khách hàng tiềm năng</a:t>
            </a:r>
            <a:endParaRPr b="1" sz="1000">
              <a:solidFill>
                <a:schemeClr val="lt1"/>
              </a:solidFill>
              <a:latin typeface="Muli"/>
              <a:ea typeface="Muli"/>
              <a:cs typeface="Muli"/>
              <a:sym typeface="Muli"/>
            </a:endParaRPr>
          </a:p>
        </p:txBody>
      </p:sp>
      <p:sp>
        <p:nvSpPr>
          <p:cNvPr id="79" name="Google Shape;79;p15"/>
          <p:cNvSpPr/>
          <p:nvPr/>
        </p:nvSpPr>
        <p:spPr>
          <a:xfrm>
            <a:off x="3449775" y="824138"/>
            <a:ext cx="1510500" cy="424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Nhân khẩu học</a:t>
            </a:r>
            <a:endParaRPr b="1" sz="1000">
              <a:solidFill>
                <a:schemeClr val="lt1"/>
              </a:solidFill>
              <a:latin typeface="Muli"/>
              <a:ea typeface="Muli"/>
              <a:cs typeface="Muli"/>
              <a:sym typeface="Muli"/>
            </a:endParaRPr>
          </a:p>
        </p:txBody>
      </p:sp>
      <p:sp>
        <p:nvSpPr>
          <p:cNvPr id="80" name="Google Shape;80;p15"/>
          <p:cNvSpPr/>
          <p:nvPr/>
        </p:nvSpPr>
        <p:spPr>
          <a:xfrm>
            <a:off x="3449775" y="3514988"/>
            <a:ext cx="1510500" cy="424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Hành vi</a:t>
            </a:r>
            <a:endParaRPr b="1" sz="1000">
              <a:solidFill>
                <a:schemeClr val="lt1"/>
              </a:solidFill>
              <a:latin typeface="Muli"/>
              <a:ea typeface="Muli"/>
              <a:cs typeface="Muli"/>
              <a:sym typeface="Muli"/>
            </a:endParaRPr>
          </a:p>
        </p:txBody>
      </p:sp>
      <p:sp>
        <p:nvSpPr>
          <p:cNvPr id="81" name="Google Shape;81;p15"/>
          <p:cNvSpPr/>
          <p:nvPr/>
        </p:nvSpPr>
        <p:spPr>
          <a:xfrm>
            <a:off x="6228200" y="399638"/>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Tuổi</a:t>
            </a:r>
            <a:endParaRPr b="1" sz="1000">
              <a:solidFill>
                <a:schemeClr val="lt1"/>
              </a:solidFill>
              <a:latin typeface="Muli"/>
              <a:ea typeface="Muli"/>
              <a:cs typeface="Muli"/>
              <a:sym typeface="Muli"/>
            </a:endParaRPr>
          </a:p>
        </p:txBody>
      </p:sp>
      <p:sp>
        <p:nvSpPr>
          <p:cNvPr id="82" name="Google Shape;82;p15"/>
          <p:cNvSpPr/>
          <p:nvPr/>
        </p:nvSpPr>
        <p:spPr>
          <a:xfrm>
            <a:off x="6228200" y="850694"/>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Trình độ học vấn</a:t>
            </a:r>
            <a:endParaRPr b="1" sz="1000">
              <a:solidFill>
                <a:schemeClr val="lt1"/>
              </a:solidFill>
              <a:latin typeface="Muli"/>
              <a:ea typeface="Muli"/>
              <a:cs typeface="Muli"/>
              <a:sym typeface="Muli"/>
            </a:endParaRPr>
          </a:p>
        </p:txBody>
      </p:sp>
      <p:sp>
        <p:nvSpPr>
          <p:cNvPr id="83" name="Google Shape;83;p15"/>
          <p:cNvSpPr/>
          <p:nvPr/>
        </p:nvSpPr>
        <p:spPr>
          <a:xfrm>
            <a:off x="6228200" y="1301751"/>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Thu nhập</a:t>
            </a:r>
            <a:endParaRPr b="1" sz="1000">
              <a:solidFill>
                <a:schemeClr val="lt1"/>
              </a:solidFill>
              <a:latin typeface="Muli"/>
              <a:ea typeface="Muli"/>
              <a:cs typeface="Muli"/>
              <a:sym typeface="Muli"/>
            </a:endParaRPr>
          </a:p>
        </p:txBody>
      </p:sp>
      <p:sp>
        <p:nvSpPr>
          <p:cNvPr id="84" name="Google Shape;84;p15"/>
          <p:cNvSpPr/>
          <p:nvPr/>
        </p:nvSpPr>
        <p:spPr>
          <a:xfrm>
            <a:off x="6228200" y="1752807"/>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Tình trạng hôn nhân</a:t>
            </a:r>
            <a:endParaRPr b="1" sz="1000">
              <a:solidFill>
                <a:schemeClr val="lt1"/>
              </a:solidFill>
              <a:latin typeface="Muli"/>
              <a:ea typeface="Muli"/>
              <a:cs typeface="Muli"/>
              <a:sym typeface="Muli"/>
            </a:endParaRPr>
          </a:p>
        </p:txBody>
      </p:sp>
      <p:sp>
        <p:nvSpPr>
          <p:cNvPr id="85" name="Google Shape;85;p15"/>
          <p:cNvSpPr/>
          <p:nvPr/>
        </p:nvSpPr>
        <p:spPr>
          <a:xfrm>
            <a:off x="6228200" y="2203864"/>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Gia đình</a:t>
            </a:r>
            <a:endParaRPr b="1" sz="1000">
              <a:solidFill>
                <a:schemeClr val="lt1"/>
              </a:solidFill>
              <a:latin typeface="Muli"/>
              <a:ea typeface="Muli"/>
              <a:cs typeface="Muli"/>
              <a:sym typeface="Muli"/>
            </a:endParaRPr>
          </a:p>
        </p:txBody>
      </p:sp>
      <p:sp>
        <p:nvSpPr>
          <p:cNvPr id="86" name="Google Shape;86;p15"/>
          <p:cNvSpPr/>
          <p:nvPr/>
        </p:nvSpPr>
        <p:spPr>
          <a:xfrm>
            <a:off x="6228200" y="3017714"/>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Tần suất mua hàng</a:t>
            </a:r>
            <a:endParaRPr b="1" sz="1000">
              <a:solidFill>
                <a:schemeClr val="lt1"/>
              </a:solidFill>
              <a:latin typeface="Muli"/>
              <a:ea typeface="Muli"/>
              <a:cs typeface="Muli"/>
              <a:sym typeface="Muli"/>
            </a:endParaRPr>
          </a:p>
        </p:txBody>
      </p:sp>
      <p:sp>
        <p:nvSpPr>
          <p:cNvPr id="87" name="Google Shape;87;p15"/>
          <p:cNvSpPr/>
          <p:nvPr/>
        </p:nvSpPr>
        <p:spPr>
          <a:xfrm>
            <a:off x="6228200" y="3478601"/>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Tổng tiền chi</a:t>
            </a:r>
            <a:endParaRPr b="1" sz="1000">
              <a:solidFill>
                <a:schemeClr val="lt1"/>
              </a:solidFill>
              <a:latin typeface="Muli"/>
              <a:ea typeface="Muli"/>
              <a:cs typeface="Muli"/>
              <a:sym typeface="Muli"/>
            </a:endParaRPr>
          </a:p>
        </p:txBody>
      </p:sp>
      <p:sp>
        <p:nvSpPr>
          <p:cNvPr id="88" name="Google Shape;88;p15"/>
          <p:cNvSpPr/>
          <p:nvPr/>
        </p:nvSpPr>
        <p:spPr>
          <a:xfrm>
            <a:off x="6228200" y="3939489"/>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Số tiền chi theo nhóm sản phẩm</a:t>
            </a:r>
            <a:endParaRPr b="1" sz="1000">
              <a:solidFill>
                <a:schemeClr val="lt1"/>
              </a:solidFill>
              <a:latin typeface="Muli"/>
              <a:ea typeface="Muli"/>
              <a:cs typeface="Muli"/>
              <a:sym typeface="Muli"/>
            </a:endParaRPr>
          </a:p>
        </p:txBody>
      </p:sp>
      <p:sp>
        <p:nvSpPr>
          <p:cNvPr id="89" name="Google Shape;89;p15"/>
          <p:cNvSpPr/>
          <p:nvPr/>
        </p:nvSpPr>
        <p:spPr>
          <a:xfrm>
            <a:off x="6228200" y="4400364"/>
            <a:ext cx="1510500" cy="3435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Muli"/>
                <a:ea typeface="Muli"/>
                <a:cs typeface="Muli"/>
                <a:sym typeface="Muli"/>
              </a:rPr>
              <a:t>Ảnh hưởng bởi</a:t>
            </a:r>
            <a:r>
              <a:rPr b="1" lang="en" sz="1000">
                <a:solidFill>
                  <a:schemeClr val="lt1"/>
                </a:solidFill>
                <a:latin typeface="Muli"/>
                <a:ea typeface="Muli"/>
                <a:cs typeface="Muli"/>
                <a:sym typeface="Muli"/>
              </a:rPr>
              <a:t> </a:t>
            </a:r>
            <a:r>
              <a:rPr b="1" lang="en" sz="1000">
                <a:solidFill>
                  <a:schemeClr val="lt1"/>
                </a:solidFill>
                <a:latin typeface="Muli"/>
                <a:ea typeface="Muli"/>
                <a:cs typeface="Muli"/>
                <a:sym typeface="Muli"/>
              </a:rPr>
              <a:t>promotion</a:t>
            </a:r>
            <a:endParaRPr b="1" sz="1000">
              <a:solidFill>
                <a:schemeClr val="lt1"/>
              </a:solidFill>
              <a:latin typeface="Muli"/>
              <a:ea typeface="Muli"/>
              <a:cs typeface="Muli"/>
              <a:sym typeface="Muli"/>
            </a:endParaRPr>
          </a:p>
        </p:txBody>
      </p:sp>
      <p:cxnSp>
        <p:nvCxnSpPr>
          <p:cNvPr id="90" name="Google Shape;90;p15"/>
          <p:cNvCxnSpPr>
            <a:stCxn id="78" idx="3"/>
            <a:endCxn id="79" idx="1"/>
          </p:cNvCxnSpPr>
          <p:nvPr/>
        </p:nvCxnSpPr>
        <p:spPr>
          <a:xfrm flipH="1" rot="10800000">
            <a:off x="2774150" y="1036263"/>
            <a:ext cx="675600" cy="1452000"/>
          </a:xfrm>
          <a:prstGeom prst="straightConnector1">
            <a:avLst/>
          </a:prstGeom>
          <a:noFill/>
          <a:ln cap="flat" cmpd="sng" w="9525">
            <a:solidFill>
              <a:srgbClr val="999999"/>
            </a:solidFill>
            <a:prstDash val="solid"/>
            <a:round/>
            <a:headEnd len="med" w="med" type="none"/>
            <a:tailEnd len="med" w="med" type="triangle"/>
          </a:ln>
        </p:spPr>
      </p:cxnSp>
      <p:cxnSp>
        <p:nvCxnSpPr>
          <p:cNvPr id="91" name="Google Shape;91;p15"/>
          <p:cNvCxnSpPr>
            <a:stCxn id="78" idx="3"/>
            <a:endCxn id="80" idx="1"/>
          </p:cNvCxnSpPr>
          <p:nvPr/>
        </p:nvCxnSpPr>
        <p:spPr>
          <a:xfrm>
            <a:off x="2774150" y="2488263"/>
            <a:ext cx="675600" cy="1239000"/>
          </a:xfrm>
          <a:prstGeom prst="straightConnector1">
            <a:avLst/>
          </a:prstGeom>
          <a:noFill/>
          <a:ln cap="flat" cmpd="sng" w="9525">
            <a:solidFill>
              <a:srgbClr val="999999"/>
            </a:solidFill>
            <a:prstDash val="solid"/>
            <a:round/>
            <a:headEnd len="med" w="med" type="none"/>
            <a:tailEnd len="med" w="med" type="triangle"/>
          </a:ln>
        </p:spPr>
      </p:cxnSp>
      <p:cxnSp>
        <p:nvCxnSpPr>
          <p:cNvPr id="92" name="Google Shape;92;p15"/>
          <p:cNvCxnSpPr>
            <a:stCxn id="79" idx="3"/>
            <a:endCxn id="81" idx="1"/>
          </p:cNvCxnSpPr>
          <p:nvPr/>
        </p:nvCxnSpPr>
        <p:spPr>
          <a:xfrm flipH="1" rot="10800000">
            <a:off x="4960275" y="571388"/>
            <a:ext cx="1267800" cy="465000"/>
          </a:xfrm>
          <a:prstGeom prst="straightConnector1">
            <a:avLst/>
          </a:prstGeom>
          <a:noFill/>
          <a:ln cap="flat" cmpd="sng" w="9525">
            <a:solidFill>
              <a:srgbClr val="B7B7B7"/>
            </a:solidFill>
            <a:prstDash val="solid"/>
            <a:round/>
            <a:headEnd len="med" w="med" type="none"/>
            <a:tailEnd len="med" w="med" type="triangle"/>
          </a:ln>
        </p:spPr>
      </p:cxnSp>
      <p:cxnSp>
        <p:nvCxnSpPr>
          <p:cNvPr id="93" name="Google Shape;93;p15"/>
          <p:cNvCxnSpPr>
            <a:endCxn id="82" idx="1"/>
          </p:cNvCxnSpPr>
          <p:nvPr/>
        </p:nvCxnSpPr>
        <p:spPr>
          <a:xfrm flipH="1" rot="10800000">
            <a:off x="5005400" y="1022444"/>
            <a:ext cx="1222800" cy="14100"/>
          </a:xfrm>
          <a:prstGeom prst="straightConnector1">
            <a:avLst/>
          </a:prstGeom>
          <a:noFill/>
          <a:ln cap="flat" cmpd="sng" w="9525">
            <a:solidFill>
              <a:srgbClr val="B7B7B7"/>
            </a:solidFill>
            <a:prstDash val="solid"/>
            <a:round/>
            <a:headEnd len="med" w="med" type="none"/>
            <a:tailEnd len="med" w="med" type="triangle"/>
          </a:ln>
        </p:spPr>
      </p:cxnSp>
      <p:cxnSp>
        <p:nvCxnSpPr>
          <p:cNvPr id="94" name="Google Shape;94;p15"/>
          <p:cNvCxnSpPr>
            <a:stCxn id="79" idx="3"/>
            <a:endCxn id="83" idx="1"/>
          </p:cNvCxnSpPr>
          <p:nvPr/>
        </p:nvCxnSpPr>
        <p:spPr>
          <a:xfrm>
            <a:off x="4960275" y="1036388"/>
            <a:ext cx="1267800" cy="437100"/>
          </a:xfrm>
          <a:prstGeom prst="straightConnector1">
            <a:avLst/>
          </a:prstGeom>
          <a:noFill/>
          <a:ln cap="flat" cmpd="sng" w="9525">
            <a:solidFill>
              <a:srgbClr val="B7B7B7"/>
            </a:solidFill>
            <a:prstDash val="solid"/>
            <a:round/>
            <a:headEnd len="med" w="med" type="none"/>
            <a:tailEnd len="med" w="med" type="triangle"/>
          </a:ln>
        </p:spPr>
      </p:cxnSp>
      <p:cxnSp>
        <p:nvCxnSpPr>
          <p:cNvPr id="95" name="Google Shape;95;p15"/>
          <p:cNvCxnSpPr>
            <a:stCxn id="79" idx="3"/>
            <a:endCxn id="84" idx="1"/>
          </p:cNvCxnSpPr>
          <p:nvPr/>
        </p:nvCxnSpPr>
        <p:spPr>
          <a:xfrm>
            <a:off x="4960275" y="1036388"/>
            <a:ext cx="1267800" cy="888300"/>
          </a:xfrm>
          <a:prstGeom prst="straightConnector1">
            <a:avLst/>
          </a:prstGeom>
          <a:noFill/>
          <a:ln cap="flat" cmpd="sng" w="9525">
            <a:solidFill>
              <a:srgbClr val="B7B7B7"/>
            </a:solidFill>
            <a:prstDash val="solid"/>
            <a:round/>
            <a:headEnd len="med" w="med" type="none"/>
            <a:tailEnd len="med" w="med" type="triangle"/>
          </a:ln>
        </p:spPr>
      </p:cxnSp>
      <p:cxnSp>
        <p:nvCxnSpPr>
          <p:cNvPr id="96" name="Google Shape;96;p15"/>
          <p:cNvCxnSpPr>
            <a:stCxn id="79" idx="3"/>
            <a:endCxn id="85" idx="1"/>
          </p:cNvCxnSpPr>
          <p:nvPr/>
        </p:nvCxnSpPr>
        <p:spPr>
          <a:xfrm>
            <a:off x="4960275" y="1036388"/>
            <a:ext cx="1267800" cy="1339200"/>
          </a:xfrm>
          <a:prstGeom prst="straightConnector1">
            <a:avLst/>
          </a:prstGeom>
          <a:noFill/>
          <a:ln cap="flat" cmpd="sng" w="9525">
            <a:solidFill>
              <a:srgbClr val="B7B7B7"/>
            </a:solidFill>
            <a:prstDash val="solid"/>
            <a:round/>
            <a:headEnd len="med" w="med" type="none"/>
            <a:tailEnd len="med" w="med" type="triangle"/>
          </a:ln>
        </p:spPr>
      </p:cxnSp>
      <p:cxnSp>
        <p:nvCxnSpPr>
          <p:cNvPr id="97" name="Google Shape;97;p15"/>
          <p:cNvCxnSpPr>
            <a:stCxn id="80" idx="3"/>
            <a:endCxn id="86" idx="1"/>
          </p:cNvCxnSpPr>
          <p:nvPr/>
        </p:nvCxnSpPr>
        <p:spPr>
          <a:xfrm flipH="1" rot="10800000">
            <a:off x="4960275" y="3189338"/>
            <a:ext cx="1267800" cy="537900"/>
          </a:xfrm>
          <a:prstGeom prst="straightConnector1">
            <a:avLst/>
          </a:prstGeom>
          <a:noFill/>
          <a:ln cap="flat" cmpd="sng" w="9525">
            <a:solidFill>
              <a:srgbClr val="B7B7B7"/>
            </a:solidFill>
            <a:prstDash val="solid"/>
            <a:round/>
            <a:headEnd len="med" w="med" type="none"/>
            <a:tailEnd len="med" w="med" type="triangle"/>
          </a:ln>
        </p:spPr>
      </p:cxnSp>
      <p:cxnSp>
        <p:nvCxnSpPr>
          <p:cNvPr id="98" name="Google Shape;98;p15"/>
          <p:cNvCxnSpPr>
            <a:stCxn id="80" idx="3"/>
            <a:endCxn id="87" idx="1"/>
          </p:cNvCxnSpPr>
          <p:nvPr/>
        </p:nvCxnSpPr>
        <p:spPr>
          <a:xfrm flipH="1" rot="10800000">
            <a:off x="4960275" y="3650438"/>
            <a:ext cx="1267800" cy="76800"/>
          </a:xfrm>
          <a:prstGeom prst="straightConnector1">
            <a:avLst/>
          </a:prstGeom>
          <a:noFill/>
          <a:ln cap="flat" cmpd="sng" w="9525">
            <a:solidFill>
              <a:srgbClr val="B7B7B7"/>
            </a:solidFill>
            <a:prstDash val="solid"/>
            <a:round/>
            <a:headEnd len="med" w="med" type="none"/>
            <a:tailEnd len="med" w="med" type="triangle"/>
          </a:ln>
        </p:spPr>
      </p:cxnSp>
      <p:cxnSp>
        <p:nvCxnSpPr>
          <p:cNvPr id="99" name="Google Shape;99;p15"/>
          <p:cNvCxnSpPr>
            <a:stCxn id="80" idx="3"/>
            <a:endCxn id="88" idx="1"/>
          </p:cNvCxnSpPr>
          <p:nvPr/>
        </p:nvCxnSpPr>
        <p:spPr>
          <a:xfrm>
            <a:off x="4960275" y="3727238"/>
            <a:ext cx="1267800" cy="384000"/>
          </a:xfrm>
          <a:prstGeom prst="straightConnector1">
            <a:avLst/>
          </a:prstGeom>
          <a:noFill/>
          <a:ln cap="flat" cmpd="sng" w="9525">
            <a:solidFill>
              <a:srgbClr val="B7B7B7"/>
            </a:solidFill>
            <a:prstDash val="solid"/>
            <a:round/>
            <a:headEnd len="med" w="med" type="none"/>
            <a:tailEnd len="med" w="med" type="triangle"/>
          </a:ln>
        </p:spPr>
      </p:cxnSp>
      <p:cxnSp>
        <p:nvCxnSpPr>
          <p:cNvPr id="100" name="Google Shape;100;p15"/>
          <p:cNvCxnSpPr>
            <a:stCxn id="80" idx="3"/>
            <a:endCxn id="89" idx="1"/>
          </p:cNvCxnSpPr>
          <p:nvPr/>
        </p:nvCxnSpPr>
        <p:spPr>
          <a:xfrm>
            <a:off x="4960275" y="3727238"/>
            <a:ext cx="1267800" cy="844800"/>
          </a:xfrm>
          <a:prstGeom prst="straightConnector1">
            <a:avLst/>
          </a:prstGeom>
          <a:noFill/>
          <a:ln cap="flat" cmpd="sng" w="9525">
            <a:solidFill>
              <a:srgbClr val="B7B7B7"/>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160"/>
        </a:solidFill>
      </p:bgPr>
    </p:bg>
    <p:spTree>
      <p:nvGrpSpPr>
        <p:cNvPr id="104" name="Shape 104"/>
        <p:cNvGrpSpPr/>
        <p:nvPr/>
      </p:nvGrpSpPr>
      <p:grpSpPr>
        <a:xfrm>
          <a:off x="0" y="0"/>
          <a:ext cx="0" cy="0"/>
          <a:chOff x="0" y="0"/>
          <a:chExt cx="0" cy="0"/>
        </a:xfrm>
      </p:grpSpPr>
      <p:sp>
        <p:nvSpPr>
          <p:cNvPr id="105" name="Google Shape;105;p16"/>
          <p:cNvSpPr txBox="1"/>
          <p:nvPr/>
        </p:nvSpPr>
        <p:spPr>
          <a:xfrm>
            <a:off x="418950" y="167850"/>
            <a:ext cx="22311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uli"/>
                <a:ea typeface="Muli"/>
                <a:cs typeface="Muli"/>
                <a:sym typeface="Muli"/>
              </a:rPr>
              <a:t>AGENDA</a:t>
            </a:r>
            <a:endParaRPr sz="3000">
              <a:solidFill>
                <a:schemeClr val="lt1"/>
              </a:solidFill>
              <a:latin typeface="Muli"/>
              <a:ea typeface="Muli"/>
              <a:cs typeface="Muli"/>
              <a:sym typeface="Muli"/>
            </a:endParaRPr>
          </a:p>
        </p:txBody>
      </p:sp>
      <p:sp>
        <p:nvSpPr>
          <p:cNvPr id="106" name="Google Shape;106;p16"/>
          <p:cNvSpPr txBox="1"/>
          <p:nvPr/>
        </p:nvSpPr>
        <p:spPr>
          <a:xfrm>
            <a:off x="468300" y="1392075"/>
            <a:ext cx="4659900" cy="6516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lt1"/>
              </a:buClr>
              <a:buSzPts val="1800"/>
              <a:buFont typeface="Muli"/>
              <a:buAutoNum type="arabicPeriod"/>
            </a:pPr>
            <a:r>
              <a:rPr lang="en" sz="1800">
                <a:solidFill>
                  <a:schemeClr val="lt1"/>
                </a:solidFill>
                <a:latin typeface="Muli"/>
                <a:ea typeface="Muli"/>
                <a:cs typeface="Muli"/>
                <a:sym typeface="Muli"/>
              </a:rPr>
              <a:t>Executive Summary</a:t>
            </a:r>
            <a:endParaRPr sz="1800">
              <a:solidFill>
                <a:schemeClr val="lt1"/>
              </a:solidFill>
              <a:latin typeface="Muli"/>
              <a:ea typeface="Muli"/>
              <a:cs typeface="Muli"/>
              <a:sym typeface="Muli"/>
            </a:endParaRPr>
          </a:p>
          <a:p>
            <a:pPr indent="-342900" lvl="0" marL="457200" rtl="0" algn="l">
              <a:lnSpc>
                <a:spcPct val="200000"/>
              </a:lnSpc>
              <a:spcBef>
                <a:spcPts val="0"/>
              </a:spcBef>
              <a:spcAft>
                <a:spcPts val="0"/>
              </a:spcAft>
              <a:buClr>
                <a:schemeClr val="lt1"/>
              </a:buClr>
              <a:buSzPts val="1800"/>
              <a:buFont typeface="Muli"/>
              <a:buAutoNum type="arabicPeriod"/>
            </a:pPr>
            <a:r>
              <a:rPr lang="en" sz="1800">
                <a:solidFill>
                  <a:schemeClr val="lt1"/>
                </a:solidFill>
                <a:latin typeface="Muli"/>
                <a:ea typeface="Muli"/>
                <a:cs typeface="Muli"/>
                <a:sym typeface="Muli"/>
              </a:rPr>
              <a:t>Demographic</a:t>
            </a:r>
            <a:endParaRPr sz="1800">
              <a:solidFill>
                <a:schemeClr val="lt1"/>
              </a:solidFill>
              <a:latin typeface="Muli"/>
              <a:ea typeface="Muli"/>
              <a:cs typeface="Muli"/>
              <a:sym typeface="Muli"/>
            </a:endParaRPr>
          </a:p>
          <a:p>
            <a:pPr indent="-342900" lvl="0" marL="457200" rtl="0" algn="l">
              <a:lnSpc>
                <a:spcPct val="200000"/>
              </a:lnSpc>
              <a:spcBef>
                <a:spcPts val="0"/>
              </a:spcBef>
              <a:spcAft>
                <a:spcPts val="0"/>
              </a:spcAft>
              <a:buClr>
                <a:schemeClr val="lt1"/>
              </a:buClr>
              <a:buSzPts val="1800"/>
              <a:buFont typeface="Muli"/>
              <a:buAutoNum type="arabicPeriod"/>
            </a:pPr>
            <a:r>
              <a:rPr lang="en" sz="1800">
                <a:solidFill>
                  <a:schemeClr val="lt1"/>
                </a:solidFill>
                <a:latin typeface="Muli"/>
                <a:ea typeface="Muli"/>
                <a:cs typeface="Muli"/>
                <a:sym typeface="Muli"/>
              </a:rPr>
              <a:t>RFM Analysis</a:t>
            </a:r>
            <a:endParaRPr sz="1800">
              <a:solidFill>
                <a:schemeClr val="lt1"/>
              </a:solidFill>
              <a:latin typeface="Muli"/>
              <a:ea typeface="Muli"/>
              <a:cs typeface="Muli"/>
              <a:sym typeface="Muli"/>
            </a:endParaRPr>
          </a:p>
          <a:p>
            <a:pPr indent="-342900" lvl="0" marL="457200" rtl="0" algn="l">
              <a:lnSpc>
                <a:spcPct val="200000"/>
              </a:lnSpc>
              <a:spcBef>
                <a:spcPts val="0"/>
              </a:spcBef>
              <a:spcAft>
                <a:spcPts val="0"/>
              </a:spcAft>
              <a:buClr>
                <a:schemeClr val="lt1"/>
              </a:buClr>
              <a:buSzPts val="1800"/>
              <a:buFont typeface="Muli"/>
              <a:buAutoNum type="arabicPeriod"/>
            </a:pPr>
            <a:r>
              <a:rPr lang="en" sz="1800">
                <a:solidFill>
                  <a:schemeClr val="lt1"/>
                </a:solidFill>
                <a:latin typeface="Muli"/>
                <a:ea typeface="Muli"/>
                <a:cs typeface="Muli"/>
                <a:sym typeface="Muli"/>
              </a:rPr>
              <a:t>User Behavior</a:t>
            </a:r>
            <a:endParaRPr sz="1800">
              <a:solidFill>
                <a:schemeClr val="lt1"/>
              </a:solidFill>
              <a:latin typeface="Muli"/>
              <a:ea typeface="Muli"/>
              <a:cs typeface="Muli"/>
              <a:sym typeface="Muli"/>
            </a:endParaRPr>
          </a:p>
          <a:p>
            <a:pPr indent="-342900" lvl="0" marL="457200" rtl="0" algn="l">
              <a:lnSpc>
                <a:spcPct val="200000"/>
              </a:lnSpc>
              <a:spcBef>
                <a:spcPts val="0"/>
              </a:spcBef>
              <a:spcAft>
                <a:spcPts val="0"/>
              </a:spcAft>
              <a:buClr>
                <a:schemeClr val="lt1"/>
              </a:buClr>
              <a:buSzPts val="1800"/>
              <a:buFont typeface="Muli"/>
              <a:buAutoNum type="arabicPeriod"/>
            </a:pPr>
            <a:r>
              <a:rPr lang="en" sz="1800">
                <a:solidFill>
                  <a:schemeClr val="lt1"/>
                </a:solidFill>
                <a:latin typeface="Muli"/>
                <a:ea typeface="Muli"/>
                <a:cs typeface="Muli"/>
                <a:sym typeface="Muli"/>
              </a:rPr>
              <a:t>Recommendation</a:t>
            </a:r>
            <a:endParaRPr sz="1800">
              <a:solidFill>
                <a:schemeClr val="lt1"/>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nvSpPr>
        <p:spPr>
          <a:xfrm>
            <a:off x="298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Executive Summary</a:t>
            </a:r>
            <a:endParaRPr sz="1100">
              <a:solidFill>
                <a:schemeClr val="lt1"/>
              </a:solidFill>
              <a:latin typeface="Muli"/>
              <a:ea typeface="Muli"/>
              <a:cs typeface="Muli"/>
              <a:sym typeface="Muli"/>
            </a:endParaRPr>
          </a:p>
        </p:txBody>
      </p:sp>
      <p:sp>
        <p:nvSpPr>
          <p:cNvPr id="112" name="Google Shape;112;p17"/>
          <p:cNvSpPr txBox="1"/>
          <p:nvPr/>
        </p:nvSpPr>
        <p:spPr>
          <a:xfrm>
            <a:off x="3762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RFM Analysis</a:t>
            </a:r>
            <a:endParaRPr sz="1100">
              <a:solidFill>
                <a:srgbClr val="0B5394"/>
              </a:solidFill>
              <a:latin typeface="Muli"/>
              <a:ea typeface="Muli"/>
              <a:cs typeface="Muli"/>
              <a:sym typeface="Muli"/>
            </a:endParaRPr>
          </a:p>
        </p:txBody>
      </p:sp>
      <p:sp>
        <p:nvSpPr>
          <p:cNvPr id="113" name="Google Shape;113;p17"/>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114" name="Google Shape;114;p17"/>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sp>
        <p:nvSpPr>
          <p:cNvPr id="115" name="Google Shape;115;p17"/>
          <p:cNvSpPr txBox="1"/>
          <p:nvPr/>
        </p:nvSpPr>
        <p:spPr>
          <a:xfrm>
            <a:off x="2030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B5394"/>
                </a:solidFill>
                <a:latin typeface="Muli"/>
                <a:ea typeface="Muli"/>
                <a:cs typeface="Muli"/>
                <a:sym typeface="Muli"/>
              </a:rPr>
              <a:t>Demographic</a:t>
            </a:r>
            <a:endParaRPr sz="1100">
              <a:solidFill>
                <a:srgbClr val="0B5394"/>
              </a:solidFill>
              <a:latin typeface="Muli"/>
              <a:ea typeface="Muli"/>
              <a:cs typeface="Muli"/>
              <a:sym typeface="Muli"/>
            </a:endParaRPr>
          </a:p>
        </p:txBody>
      </p:sp>
      <p:sp>
        <p:nvSpPr>
          <p:cNvPr id="116" name="Google Shape;116;p17"/>
          <p:cNvSpPr txBox="1"/>
          <p:nvPr/>
        </p:nvSpPr>
        <p:spPr>
          <a:xfrm>
            <a:off x="298450" y="1284550"/>
            <a:ext cx="1619100" cy="2332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Nhóm khách hàng sẵn sàng chi trả cho dịch vụ giao hàng của IFOOD</a:t>
            </a:r>
            <a:endParaRPr sz="1100">
              <a:solidFill>
                <a:schemeClr val="lt1"/>
              </a:solidFill>
              <a:latin typeface="Muli"/>
              <a:ea typeface="Muli"/>
              <a:cs typeface="Muli"/>
              <a:sym typeface="Muli"/>
            </a:endParaRPr>
          </a:p>
        </p:txBody>
      </p:sp>
      <p:sp>
        <p:nvSpPr>
          <p:cNvPr id="117" name="Google Shape;117;p17"/>
          <p:cNvSpPr txBox="1"/>
          <p:nvPr/>
        </p:nvSpPr>
        <p:spPr>
          <a:xfrm>
            <a:off x="2237750" y="1284550"/>
            <a:ext cx="1878900" cy="10452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Demographic</a:t>
            </a:r>
            <a:endParaRPr sz="1100">
              <a:solidFill>
                <a:schemeClr val="lt1"/>
              </a:solidFill>
              <a:latin typeface="Muli"/>
              <a:ea typeface="Muli"/>
              <a:cs typeface="Muli"/>
              <a:sym typeface="Muli"/>
            </a:endParaRPr>
          </a:p>
          <a:p>
            <a:pPr indent="0" lvl="0" marL="0" rtl="0" algn="ctr">
              <a:spcBef>
                <a:spcPts val="0"/>
              </a:spcBef>
              <a:spcAft>
                <a:spcPts val="0"/>
              </a:spcAft>
              <a:buNone/>
            </a:pPr>
            <a:r>
              <a:t/>
            </a:r>
            <a:endParaRPr sz="1100">
              <a:solidFill>
                <a:schemeClr val="lt1"/>
              </a:solidFill>
              <a:latin typeface="Muli"/>
              <a:ea typeface="Muli"/>
              <a:cs typeface="Muli"/>
              <a:sym typeface="Muli"/>
            </a:endParaRPr>
          </a:p>
          <a:p>
            <a:pPr indent="0" lvl="0" marL="0" rtl="0" algn="ctr">
              <a:spcBef>
                <a:spcPts val="0"/>
              </a:spcBef>
              <a:spcAft>
                <a:spcPts val="0"/>
              </a:spcAft>
              <a:buNone/>
            </a:pPr>
            <a:r>
              <a:rPr lang="en" sz="1100">
                <a:solidFill>
                  <a:schemeClr val="lt1"/>
                </a:solidFill>
                <a:latin typeface="Muli"/>
                <a:ea typeface="Muli"/>
                <a:cs typeface="Muli"/>
                <a:sym typeface="Muli"/>
              </a:rPr>
              <a:t>Mô tả nhân khẩu học của khách hàng tiềm năng</a:t>
            </a:r>
            <a:endParaRPr sz="1100">
              <a:solidFill>
                <a:schemeClr val="lt1"/>
              </a:solidFill>
              <a:latin typeface="Muli"/>
              <a:ea typeface="Muli"/>
              <a:cs typeface="Muli"/>
              <a:sym typeface="Muli"/>
            </a:endParaRPr>
          </a:p>
        </p:txBody>
      </p:sp>
      <p:sp>
        <p:nvSpPr>
          <p:cNvPr id="118" name="Google Shape;118;p17"/>
          <p:cNvSpPr txBox="1"/>
          <p:nvPr/>
        </p:nvSpPr>
        <p:spPr>
          <a:xfrm>
            <a:off x="2237750" y="2571750"/>
            <a:ext cx="1878900" cy="1045200"/>
          </a:xfrm>
          <a:prstGeom prst="rect">
            <a:avLst/>
          </a:prstGeom>
          <a:solidFill>
            <a:srgbClr val="1C458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Behavior</a:t>
            </a:r>
            <a:endParaRPr sz="1100">
              <a:solidFill>
                <a:schemeClr val="lt1"/>
              </a:solidFill>
              <a:latin typeface="Muli"/>
              <a:ea typeface="Muli"/>
              <a:cs typeface="Muli"/>
              <a:sym typeface="Muli"/>
            </a:endParaRPr>
          </a:p>
          <a:p>
            <a:pPr indent="0" lvl="0" marL="0" rtl="0" algn="ctr">
              <a:spcBef>
                <a:spcPts val="0"/>
              </a:spcBef>
              <a:spcAft>
                <a:spcPts val="0"/>
              </a:spcAft>
              <a:buNone/>
            </a:pPr>
            <a:r>
              <a:t/>
            </a:r>
            <a:endParaRPr sz="1100">
              <a:solidFill>
                <a:schemeClr val="lt1"/>
              </a:solidFill>
              <a:latin typeface="Muli"/>
              <a:ea typeface="Muli"/>
              <a:cs typeface="Muli"/>
              <a:sym typeface="Muli"/>
            </a:endParaRPr>
          </a:p>
          <a:p>
            <a:pPr indent="0" lvl="0" marL="0" rtl="0" algn="ctr">
              <a:spcBef>
                <a:spcPts val="0"/>
              </a:spcBef>
              <a:spcAft>
                <a:spcPts val="0"/>
              </a:spcAft>
              <a:buNone/>
            </a:pPr>
            <a:r>
              <a:rPr lang="en" sz="1100">
                <a:solidFill>
                  <a:schemeClr val="lt1"/>
                </a:solidFill>
                <a:latin typeface="Muli"/>
                <a:ea typeface="Muli"/>
                <a:cs typeface="Muli"/>
                <a:sym typeface="Muli"/>
              </a:rPr>
              <a:t>Phân tích hành vi mua hàng của khách hàng tiềm năng</a:t>
            </a:r>
            <a:endParaRPr sz="1100">
              <a:solidFill>
                <a:schemeClr val="lt1"/>
              </a:solidFill>
              <a:latin typeface="Muli"/>
              <a:ea typeface="Muli"/>
              <a:cs typeface="Muli"/>
              <a:sym typeface="Muli"/>
            </a:endParaRPr>
          </a:p>
        </p:txBody>
      </p:sp>
      <p:sp>
        <p:nvSpPr>
          <p:cNvPr id="119" name="Google Shape;119;p17"/>
          <p:cNvSpPr txBox="1"/>
          <p:nvPr/>
        </p:nvSpPr>
        <p:spPr>
          <a:xfrm>
            <a:off x="4436850" y="1284550"/>
            <a:ext cx="4408800" cy="1045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chemeClr val="lt1"/>
                </a:solidFill>
                <a:latin typeface="Muli"/>
                <a:ea typeface="Muli"/>
                <a:cs typeface="Muli"/>
                <a:sym typeface="Muli"/>
              </a:rPr>
              <a:t>Khách hàng ở độ tuổi trung niên 35-45, tài chính ổn định, học vấn cao (tốt nghiệp Đại học trở lên), đa phần đã có gia đình, có ít nhất 1 con. </a:t>
            </a:r>
            <a:endParaRPr sz="1100">
              <a:solidFill>
                <a:schemeClr val="lt1"/>
              </a:solidFill>
              <a:latin typeface="Muli"/>
              <a:ea typeface="Muli"/>
              <a:cs typeface="Muli"/>
              <a:sym typeface="Muli"/>
            </a:endParaRPr>
          </a:p>
        </p:txBody>
      </p:sp>
      <p:sp>
        <p:nvSpPr>
          <p:cNvPr id="120" name="Google Shape;120;p17"/>
          <p:cNvSpPr txBox="1"/>
          <p:nvPr/>
        </p:nvSpPr>
        <p:spPr>
          <a:xfrm>
            <a:off x="4436850" y="2571750"/>
            <a:ext cx="4408800" cy="1045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lt1"/>
                </a:solidFill>
                <a:latin typeface="Muli"/>
                <a:ea typeface="Muli"/>
                <a:cs typeface="Muli"/>
                <a:sym typeface="Muli"/>
              </a:rPr>
              <a:t>Những khách đã</a:t>
            </a:r>
            <a:r>
              <a:rPr lang="en" sz="1100">
                <a:solidFill>
                  <a:schemeClr val="lt1"/>
                </a:solidFill>
                <a:latin typeface="Muli"/>
                <a:ea typeface="Muli"/>
                <a:cs typeface="Muli"/>
                <a:sym typeface="Muli"/>
              </a:rPr>
              <a:t> mua ít nhất 13-15 đơn hàng ở IFood, chủ yếu mua tại cửa hàng và qua website, đóng góp đáng kể vào doanh thu công ty.</a:t>
            </a:r>
            <a:endParaRPr sz="1100">
              <a:solidFill>
                <a:schemeClr val="lt1"/>
              </a:solidFill>
              <a:latin typeface="Muli"/>
              <a:ea typeface="Muli"/>
              <a:cs typeface="Muli"/>
              <a:sym typeface="Muli"/>
            </a:endParaRPr>
          </a:p>
        </p:txBody>
      </p:sp>
      <p:sp>
        <p:nvSpPr>
          <p:cNvPr id="121" name="Google Shape;121;p17"/>
          <p:cNvSpPr/>
          <p:nvPr/>
        </p:nvSpPr>
        <p:spPr>
          <a:xfrm>
            <a:off x="4138600" y="1723300"/>
            <a:ext cx="276300" cy="167700"/>
          </a:xfrm>
          <a:prstGeom prst="rightArrow">
            <a:avLst>
              <a:gd fmla="val 50000" name="adj1"/>
              <a:gd fmla="val 50000" name="adj2"/>
            </a:avLst>
          </a:prstGeom>
          <a:noFill/>
          <a:ln cap="flat" cmpd="sng" w="9525">
            <a:solidFill>
              <a:srgbClr val="0021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7"/>
          <p:cNvSpPr/>
          <p:nvPr/>
        </p:nvSpPr>
        <p:spPr>
          <a:xfrm>
            <a:off x="4138600" y="3010500"/>
            <a:ext cx="276300" cy="167700"/>
          </a:xfrm>
          <a:prstGeom prst="rightArrow">
            <a:avLst>
              <a:gd fmla="val 50000" name="adj1"/>
              <a:gd fmla="val 50000" name="adj2"/>
            </a:avLst>
          </a:prstGeom>
          <a:noFill/>
          <a:ln cap="flat" cmpd="sng" w="9525">
            <a:solidFill>
              <a:srgbClr val="0021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nvSpPr>
        <p:spPr>
          <a:xfrm>
            <a:off x="256675" y="431100"/>
            <a:ext cx="5715900" cy="68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chemeClr val="dk2"/>
                </a:solidFill>
                <a:latin typeface="Muli"/>
                <a:ea typeface="Muli"/>
                <a:cs typeface="Muli"/>
                <a:sym typeface="Muli"/>
              </a:rPr>
              <a:t>Hơn 2.2K khách hàng của IFood được lựa chọn ngẫu nhiên cho khảo sát. Nhóm đối tượng này có trình độ học vấn cao </a:t>
            </a:r>
            <a:r>
              <a:rPr lang="en" sz="1100">
                <a:solidFill>
                  <a:schemeClr val="dk2"/>
                </a:solidFill>
                <a:latin typeface="Muli"/>
                <a:ea typeface="Muli"/>
                <a:cs typeface="Muli"/>
                <a:sym typeface="Muli"/>
              </a:rPr>
              <a:t>(hơn 50% đã tốt nghiệp đại học, hơn 37% là Master hoặc PhD),</a:t>
            </a:r>
            <a:r>
              <a:rPr b="1" lang="en" sz="1100">
                <a:solidFill>
                  <a:schemeClr val="dk2"/>
                </a:solidFill>
                <a:latin typeface="Muli"/>
                <a:ea typeface="Muli"/>
                <a:cs typeface="Muli"/>
                <a:sym typeface="Muli"/>
              </a:rPr>
              <a:t> đa phần không còn độc thân </a:t>
            </a:r>
            <a:r>
              <a:rPr lang="en" sz="1100">
                <a:solidFill>
                  <a:schemeClr val="dk2"/>
                </a:solidFill>
                <a:latin typeface="Muli"/>
                <a:ea typeface="Muli"/>
                <a:cs typeface="Muli"/>
                <a:sym typeface="Muli"/>
              </a:rPr>
              <a:t>(~72% đối tượng có ít nhất 1 con)</a:t>
            </a:r>
            <a:r>
              <a:rPr b="1" lang="en" sz="1100">
                <a:solidFill>
                  <a:schemeClr val="dk2"/>
                </a:solidFill>
                <a:latin typeface="Muli"/>
                <a:ea typeface="Muli"/>
                <a:cs typeface="Muli"/>
                <a:sym typeface="Muli"/>
              </a:rPr>
              <a:t>, độ tuổi phổ biến nhất vào khoảng 35-45.</a:t>
            </a:r>
            <a:endParaRPr b="1" sz="1100">
              <a:solidFill>
                <a:schemeClr val="dk2"/>
              </a:solidFill>
              <a:latin typeface="Muli"/>
              <a:ea typeface="Muli"/>
              <a:cs typeface="Muli"/>
              <a:sym typeface="Muli"/>
            </a:endParaRPr>
          </a:p>
        </p:txBody>
      </p:sp>
      <p:sp>
        <p:nvSpPr>
          <p:cNvPr id="128" name="Google Shape;128;p18"/>
          <p:cNvSpPr txBox="1"/>
          <p:nvPr/>
        </p:nvSpPr>
        <p:spPr>
          <a:xfrm>
            <a:off x="6216675" y="3445450"/>
            <a:ext cx="26289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uli"/>
                <a:ea typeface="Muli"/>
                <a:cs typeface="Muli"/>
                <a:sym typeface="Muli"/>
              </a:rPr>
              <a:t>Mức thu nhập tỷ lệ thuận với trình độ học vấn.</a:t>
            </a:r>
            <a:endParaRPr b="1" sz="1100">
              <a:solidFill>
                <a:schemeClr val="dk2"/>
              </a:solidFill>
              <a:latin typeface="Muli"/>
              <a:ea typeface="Muli"/>
              <a:cs typeface="Muli"/>
              <a:sym typeface="Muli"/>
            </a:endParaRPr>
          </a:p>
          <a:p>
            <a:pPr indent="0" lvl="0" marL="0" rtl="0" algn="l">
              <a:spcBef>
                <a:spcPts val="0"/>
              </a:spcBef>
              <a:spcAft>
                <a:spcPts val="0"/>
              </a:spcAft>
              <a:buNone/>
            </a:pPr>
            <a:r>
              <a:t/>
            </a:r>
            <a:endParaRPr b="1" sz="1100">
              <a:solidFill>
                <a:schemeClr val="dk2"/>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b="1" lang="en" sz="1100">
                <a:solidFill>
                  <a:schemeClr val="dk2"/>
                </a:solidFill>
                <a:latin typeface="Muli"/>
                <a:ea typeface="Muli"/>
                <a:cs typeface="Muli"/>
                <a:sym typeface="Muli"/>
              </a:rPr>
              <a:t>Khách hàng có thu nhập càng cao có xu hướng chi tiêu trung bình nhiều hơn. </a:t>
            </a:r>
            <a:r>
              <a:rPr lang="en" sz="1100">
                <a:solidFill>
                  <a:schemeClr val="dk2"/>
                </a:solidFill>
                <a:latin typeface="Muli"/>
                <a:ea typeface="Muli"/>
                <a:cs typeface="Muli"/>
                <a:sym typeface="Muli"/>
              </a:rPr>
              <a:t>Mức thu nhập trung bình của đa số khách rơi vào khoảng</a:t>
            </a:r>
            <a:r>
              <a:rPr b="1" lang="en" sz="1100">
                <a:solidFill>
                  <a:schemeClr val="dk2"/>
                </a:solidFill>
                <a:latin typeface="Muli"/>
                <a:ea typeface="Muli"/>
                <a:cs typeface="Muli"/>
                <a:sym typeface="Muli"/>
              </a:rPr>
              <a:t> từ 20-60 nghìn USD/năm</a:t>
            </a:r>
            <a:r>
              <a:rPr lang="en" sz="1100">
                <a:solidFill>
                  <a:schemeClr val="dk2"/>
                </a:solidFill>
                <a:latin typeface="Muli"/>
                <a:ea typeface="Muli"/>
                <a:cs typeface="Muli"/>
                <a:sym typeface="Muli"/>
              </a:rPr>
              <a:t>.</a:t>
            </a:r>
            <a:endParaRPr sz="1100">
              <a:solidFill>
                <a:schemeClr val="dk2"/>
              </a:solidFill>
              <a:latin typeface="Muli"/>
              <a:ea typeface="Muli"/>
              <a:cs typeface="Muli"/>
              <a:sym typeface="Muli"/>
            </a:endParaRPr>
          </a:p>
        </p:txBody>
      </p:sp>
      <p:sp>
        <p:nvSpPr>
          <p:cNvPr id="129" name="Google Shape;129;p18"/>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pic>
        <p:nvPicPr>
          <p:cNvPr id="130" name="Google Shape;130;p18"/>
          <p:cNvPicPr preferRelativeResize="0"/>
          <p:nvPr/>
        </p:nvPicPr>
        <p:blipFill>
          <a:blip r:embed="rId3">
            <a:alphaModFix/>
          </a:blip>
          <a:stretch>
            <a:fillRect/>
          </a:stretch>
        </p:blipFill>
        <p:spPr>
          <a:xfrm>
            <a:off x="488875" y="1303198"/>
            <a:ext cx="5345650" cy="3746776"/>
          </a:xfrm>
          <a:prstGeom prst="rect">
            <a:avLst/>
          </a:prstGeom>
          <a:noFill/>
          <a:ln>
            <a:noFill/>
          </a:ln>
        </p:spPr>
      </p:pic>
      <p:pic>
        <p:nvPicPr>
          <p:cNvPr id="131" name="Google Shape;131;p18"/>
          <p:cNvPicPr preferRelativeResize="0"/>
          <p:nvPr/>
        </p:nvPicPr>
        <p:blipFill>
          <a:blip r:embed="rId4">
            <a:alphaModFix/>
          </a:blip>
          <a:stretch>
            <a:fillRect/>
          </a:stretch>
        </p:blipFill>
        <p:spPr>
          <a:xfrm>
            <a:off x="6216675" y="572625"/>
            <a:ext cx="2352500" cy="2779676"/>
          </a:xfrm>
          <a:prstGeom prst="rect">
            <a:avLst/>
          </a:prstGeom>
          <a:noFill/>
          <a:ln>
            <a:noFill/>
          </a:ln>
        </p:spPr>
      </p:pic>
      <p:sp>
        <p:nvSpPr>
          <p:cNvPr id="132" name="Google Shape;132;p18"/>
          <p:cNvSpPr/>
          <p:nvPr/>
        </p:nvSpPr>
        <p:spPr>
          <a:xfrm>
            <a:off x="4284600" y="3218400"/>
            <a:ext cx="641700" cy="173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8"/>
          <p:cNvSpPr/>
          <p:nvPr/>
        </p:nvSpPr>
        <p:spPr>
          <a:xfrm>
            <a:off x="1530225" y="4333975"/>
            <a:ext cx="641700" cy="38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8"/>
          <p:cNvSpPr txBox="1"/>
          <p:nvPr/>
        </p:nvSpPr>
        <p:spPr>
          <a:xfrm>
            <a:off x="2030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Demographic</a:t>
            </a:r>
            <a:endParaRPr sz="1100">
              <a:solidFill>
                <a:schemeClr val="lt1"/>
              </a:solidFill>
              <a:latin typeface="Muli"/>
              <a:ea typeface="Muli"/>
              <a:cs typeface="Muli"/>
              <a:sym typeface="Muli"/>
            </a:endParaRPr>
          </a:p>
        </p:txBody>
      </p:sp>
      <p:sp>
        <p:nvSpPr>
          <p:cNvPr id="135" name="Google Shape;135;p18"/>
          <p:cNvSpPr txBox="1"/>
          <p:nvPr/>
        </p:nvSpPr>
        <p:spPr>
          <a:xfrm>
            <a:off x="3762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RFM Analysis</a:t>
            </a:r>
            <a:endParaRPr sz="1100">
              <a:solidFill>
                <a:srgbClr val="0B5394"/>
              </a:solidFill>
              <a:latin typeface="Muli"/>
              <a:ea typeface="Muli"/>
              <a:cs typeface="Muli"/>
              <a:sym typeface="Muli"/>
            </a:endParaRPr>
          </a:p>
        </p:txBody>
      </p:sp>
      <p:sp>
        <p:nvSpPr>
          <p:cNvPr id="136" name="Google Shape;136;p18"/>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137" name="Google Shape;137;p18"/>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nvSpPr>
        <p:spPr>
          <a:xfrm>
            <a:off x="137175" y="560200"/>
            <a:ext cx="6204900" cy="117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2"/>
                </a:solidFill>
                <a:latin typeface="Muli"/>
                <a:ea typeface="Muli"/>
                <a:cs typeface="Muli"/>
                <a:sym typeface="Muli"/>
              </a:rPr>
              <a:t>Khoảng </a:t>
            </a:r>
            <a:r>
              <a:rPr b="1" lang="en" sz="1100">
                <a:solidFill>
                  <a:schemeClr val="dk2"/>
                </a:solidFill>
                <a:latin typeface="Muli"/>
                <a:ea typeface="Muli"/>
                <a:cs typeface="Muli"/>
                <a:sym typeface="Muli"/>
              </a:rPr>
              <a:t>31% đối tượng khảo sát</a:t>
            </a:r>
            <a:r>
              <a:rPr lang="en" sz="1100">
                <a:solidFill>
                  <a:schemeClr val="dk2"/>
                </a:solidFill>
                <a:latin typeface="Muli"/>
                <a:ea typeface="Muli"/>
                <a:cs typeface="Muli"/>
                <a:sym typeface="Muli"/>
              </a:rPr>
              <a:t> sẵn sàng sử dụng dịch vụ mới.</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b="1" lang="en" sz="1100">
                <a:solidFill>
                  <a:srgbClr val="A1283C"/>
                </a:solidFill>
                <a:latin typeface="Muli"/>
                <a:ea typeface="Muli"/>
                <a:cs typeface="Muli"/>
                <a:sym typeface="Muli"/>
              </a:rPr>
              <a:t>Những khách hàng tiềm năng này ở độ tuổi trung niên</a:t>
            </a:r>
            <a:r>
              <a:rPr lang="en" sz="1100">
                <a:solidFill>
                  <a:srgbClr val="A1283C"/>
                </a:solidFill>
                <a:latin typeface="Muli"/>
                <a:ea typeface="Muli"/>
                <a:cs typeface="Muli"/>
                <a:sym typeface="Muli"/>
              </a:rPr>
              <a:t> (35-45) có </a:t>
            </a:r>
            <a:r>
              <a:rPr b="1" lang="en" sz="1100">
                <a:solidFill>
                  <a:srgbClr val="A1283C"/>
                </a:solidFill>
                <a:latin typeface="Muli"/>
                <a:ea typeface="Muli"/>
                <a:cs typeface="Muli"/>
                <a:sym typeface="Muli"/>
              </a:rPr>
              <a:t>trình độ học vấn cao hơn</a:t>
            </a:r>
            <a:r>
              <a:rPr lang="en" sz="1100">
                <a:solidFill>
                  <a:srgbClr val="A1283C"/>
                </a:solidFill>
                <a:latin typeface="Muli"/>
                <a:ea typeface="Muli"/>
                <a:cs typeface="Muli"/>
                <a:sym typeface="Muli"/>
              </a:rPr>
              <a:t> (gần 90% tốt nghiệp đại học và cao học), có </a:t>
            </a:r>
            <a:r>
              <a:rPr b="1" lang="en" sz="1100">
                <a:solidFill>
                  <a:srgbClr val="A1283C"/>
                </a:solidFill>
                <a:latin typeface="Muli"/>
                <a:ea typeface="Muli"/>
                <a:cs typeface="Muli"/>
                <a:sym typeface="Muli"/>
              </a:rPr>
              <a:t>xu hướng ít con cái hơn</a:t>
            </a:r>
            <a:r>
              <a:rPr lang="en" sz="1100">
                <a:solidFill>
                  <a:srgbClr val="A1283C"/>
                </a:solidFill>
                <a:latin typeface="Muli"/>
                <a:ea typeface="Muli"/>
                <a:cs typeface="Muli"/>
                <a:sym typeface="Muli"/>
              </a:rPr>
              <a:t> (~42% chưa có con và hơn 56% có ít nhất 1 con) và </a:t>
            </a:r>
            <a:r>
              <a:rPr b="1" lang="en" sz="1100">
                <a:solidFill>
                  <a:srgbClr val="A1283C"/>
                </a:solidFill>
                <a:latin typeface="Muli"/>
                <a:ea typeface="Muli"/>
                <a:cs typeface="Muli"/>
                <a:sym typeface="Muli"/>
              </a:rPr>
              <a:t>thu nhập trung bình cao hơn</a:t>
            </a:r>
            <a:r>
              <a:rPr lang="en" sz="1100">
                <a:solidFill>
                  <a:srgbClr val="A1283C"/>
                </a:solidFill>
                <a:latin typeface="Muli"/>
                <a:ea typeface="Muli"/>
                <a:cs typeface="Muli"/>
                <a:sym typeface="Muli"/>
              </a:rPr>
              <a:t> (~60K) so với mặt bằng chung.</a:t>
            </a:r>
            <a:endParaRPr sz="1100">
              <a:solidFill>
                <a:srgbClr val="A1283C"/>
              </a:solidFill>
              <a:latin typeface="Muli"/>
              <a:ea typeface="Muli"/>
              <a:cs typeface="Muli"/>
              <a:sym typeface="Muli"/>
            </a:endParaRPr>
          </a:p>
        </p:txBody>
      </p:sp>
      <p:pic>
        <p:nvPicPr>
          <p:cNvPr id="143" name="Google Shape;143;p19"/>
          <p:cNvPicPr preferRelativeResize="0"/>
          <p:nvPr/>
        </p:nvPicPr>
        <p:blipFill>
          <a:blip r:embed="rId3">
            <a:alphaModFix/>
          </a:blip>
          <a:stretch>
            <a:fillRect/>
          </a:stretch>
        </p:blipFill>
        <p:spPr>
          <a:xfrm>
            <a:off x="176725" y="1768791"/>
            <a:ext cx="6204826" cy="1239147"/>
          </a:xfrm>
          <a:prstGeom prst="rect">
            <a:avLst/>
          </a:prstGeom>
          <a:noFill/>
          <a:ln>
            <a:noFill/>
          </a:ln>
        </p:spPr>
      </p:pic>
      <p:pic>
        <p:nvPicPr>
          <p:cNvPr id="144" name="Google Shape;144;p19"/>
          <p:cNvPicPr preferRelativeResize="0"/>
          <p:nvPr/>
        </p:nvPicPr>
        <p:blipFill>
          <a:blip r:embed="rId4">
            <a:alphaModFix/>
          </a:blip>
          <a:stretch>
            <a:fillRect/>
          </a:stretch>
        </p:blipFill>
        <p:spPr>
          <a:xfrm>
            <a:off x="4815179" y="3039954"/>
            <a:ext cx="1566371" cy="1864562"/>
          </a:xfrm>
          <a:prstGeom prst="rect">
            <a:avLst/>
          </a:prstGeom>
          <a:noFill/>
          <a:ln>
            <a:noFill/>
          </a:ln>
        </p:spPr>
      </p:pic>
      <p:pic>
        <p:nvPicPr>
          <p:cNvPr id="145" name="Google Shape;145;p19"/>
          <p:cNvPicPr preferRelativeResize="0"/>
          <p:nvPr/>
        </p:nvPicPr>
        <p:blipFill>
          <a:blip r:embed="rId5">
            <a:alphaModFix/>
          </a:blip>
          <a:stretch>
            <a:fillRect/>
          </a:stretch>
        </p:blipFill>
        <p:spPr>
          <a:xfrm>
            <a:off x="2417888" y="3039954"/>
            <a:ext cx="2397282" cy="1864561"/>
          </a:xfrm>
          <a:prstGeom prst="rect">
            <a:avLst/>
          </a:prstGeom>
          <a:noFill/>
          <a:ln>
            <a:noFill/>
          </a:ln>
        </p:spPr>
      </p:pic>
      <p:pic>
        <p:nvPicPr>
          <p:cNvPr id="146" name="Google Shape;146;p19"/>
          <p:cNvPicPr preferRelativeResize="0"/>
          <p:nvPr/>
        </p:nvPicPr>
        <p:blipFill>
          <a:blip r:embed="rId6">
            <a:alphaModFix/>
          </a:blip>
          <a:stretch>
            <a:fillRect/>
          </a:stretch>
        </p:blipFill>
        <p:spPr>
          <a:xfrm>
            <a:off x="176724" y="3039950"/>
            <a:ext cx="2241167" cy="1864565"/>
          </a:xfrm>
          <a:prstGeom prst="rect">
            <a:avLst/>
          </a:prstGeom>
          <a:noFill/>
          <a:ln>
            <a:noFill/>
          </a:ln>
        </p:spPr>
      </p:pic>
      <p:pic>
        <p:nvPicPr>
          <p:cNvPr id="147" name="Google Shape;147;p19"/>
          <p:cNvPicPr preferRelativeResize="0"/>
          <p:nvPr/>
        </p:nvPicPr>
        <p:blipFill>
          <a:blip r:embed="rId7">
            <a:alphaModFix/>
          </a:blip>
          <a:stretch>
            <a:fillRect/>
          </a:stretch>
        </p:blipFill>
        <p:spPr>
          <a:xfrm>
            <a:off x="6476412" y="823950"/>
            <a:ext cx="2594474" cy="2218354"/>
          </a:xfrm>
          <a:prstGeom prst="rect">
            <a:avLst/>
          </a:prstGeom>
          <a:noFill/>
          <a:ln>
            <a:noFill/>
          </a:ln>
        </p:spPr>
      </p:pic>
      <p:sp>
        <p:nvSpPr>
          <p:cNvPr id="148" name="Google Shape;148;p19"/>
          <p:cNvSpPr/>
          <p:nvPr/>
        </p:nvSpPr>
        <p:spPr>
          <a:xfrm>
            <a:off x="7769563" y="1241125"/>
            <a:ext cx="671400" cy="32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19"/>
          <p:cNvSpPr/>
          <p:nvPr/>
        </p:nvSpPr>
        <p:spPr>
          <a:xfrm>
            <a:off x="3435575" y="3166925"/>
            <a:ext cx="641700" cy="173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9"/>
          <p:cNvSpPr txBox="1"/>
          <p:nvPr/>
        </p:nvSpPr>
        <p:spPr>
          <a:xfrm>
            <a:off x="6476425" y="3516425"/>
            <a:ext cx="2594400" cy="93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dk2"/>
                </a:solidFill>
                <a:latin typeface="Muli"/>
                <a:ea typeface="Muli"/>
                <a:cs typeface="Muli"/>
                <a:sym typeface="Muli"/>
              </a:rPr>
              <a:t>Mức thu nhập </a:t>
            </a:r>
            <a:r>
              <a:rPr lang="en" sz="1100">
                <a:solidFill>
                  <a:schemeClr val="dk2"/>
                </a:solidFill>
                <a:latin typeface="Muli"/>
                <a:ea typeface="Muli"/>
                <a:cs typeface="Muli"/>
                <a:sym typeface="Muli"/>
              </a:rPr>
              <a:t>của </a:t>
            </a:r>
            <a:r>
              <a:rPr b="1" lang="en" sz="1100">
                <a:solidFill>
                  <a:schemeClr val="dk2"/>
                </a:solidFill>
                <a:latin typeface="Muli"/>
                <a:ea typeface="Muli"/>
                <a:cs typeface="Muli"/>
                <a:sym typeface="Muli"/>
              </a:rPr>
              <a:t>nhóm KH tiềm năng</a:t>
            </a:r>
            <a:r>
              <a:rPr lang="en" sz="1100">
                <a:solidFill>
                  <a:schemeClr val="dk2"/>
                </a:solidFill>
                <a:latin typeface="Muli"/>
                <a:ea typeface="Muli"/>
                <a:cs typeface="Muli"/>
                <a:sym typeface="Muli"/>
              </a:rPr>
              <a:t> </a:t>
            </a:r>
            <a:r>
              <a:rPr b="1" lang="en" sz="1100">
                <a:solidFill>
                  <a:schemeClr val="dk2"/>
                </a:solidFill>
                <a:latin typeface="Muli"/>
                <a:ea typeface="Muli"/>
                <a:cs typeface="Muli"/>
                <a:sym typeface="Muli"/>
              </a:rPr>
              <a:t>chỉ hoàn thành bậc trung học thấp hơn hẳn</a:t>
            </a:r>
            <a:r>
              <a:rPr lang="en" sz="1100">
                <a:solidFill>
                  <a:schemeClr val="dk2"/>
                </a:solidFill>
                <a:latin typeface="Muli"/>
                <a:ea typeface="Muli"/>
                <a:cs typeface="Muli"/>
                <a:sym typeface="Muli"/>
              </a:rPr>
              <a:t> so với nhóm có trình độ học vấn cao hơn.</a:t>
            </a:r>
            <a:endParaRPr sz="1100">
              <a:solidFill>
                <a:schemeClr val="dk2"/>
              </a:solidFill>
              <a:latin typeface="Muli"/>
              <a:ea typeface="Muli"/>
              <a:cs typeface="Muli"/>
              <a:sym typeface="Muli"/>
            </a:endParaRPr>
          </a:p>
        </p:txBody>
      </p:sp>
      <p:sp>
        <p:nvSpPr>
          <p:cNvPr id="151" name="Google Shape;151;p19"/>
          <p:cNvSpPr/>
          <p:nvPr/>
        </p:nvSpPr>
        <p:spPr>
          <a:xfrm>
            <a:off x="5034900" y="3790975"/>
            <a:ext cx="849000" cy="42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9"/>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sp>
        <p:nvSpPr>
          <p:cNvPr id="153" name="Google Shape;153;p19"/>
          <p:cNvSpPr txBox="1"/>
          <p:nvPr/>
        </p:nvSpPr>
        <p:spPr>
          <a:xfrm>
            <a:off x="2030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Demographic</a:t>
            </a:r>
            <a:endParaRPr sz="1100">
              <a:solidFill>
                <a:schemeClr val="lt1"/>
              </a:solidFill>
              <a:latin typeface="Muli"/>
              <a:ea typeface="Muli"/>
              <a:cs typeface="Muli"/>
              <a:sym typeface="Muli"/>
            </a:endParaRPr>
          </a:p>
        </p:txBody>
      </p:sp>
      <p:sp>
        <p:nvSpPr>
          <p:cNvPr id="154" name="Google Shape;154;p19"/>
          <p:cNvSpPr txBox="1"/>
          <p:nvPr/>
        </p:nvSpPr>
        <p:spPr>
          <a:xfrm>
            <a:off x="3762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RFM Analysis</a:t>
            </a:r>
            <a:endParaRPr sz="1100">
              <a:solidFill>
                <a:srgbClr val="0B5394"/>
              </a:solidFill>
              <a:latin typeface="Muli"/>
              <a:ea typeface="Muli"/>
              <a:cs typeface="Muli"/>
              <a:sym typeface="Muli"/>
            </a:endParaRPr>
          </a:p>
        </p:txBody>
      </p:sp>
      <p:sp>
        <p:nvSpPr>
          <p:cNvPr id="155" name="Google Shape;155;p19"/>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156" name="Google Shape;156;p19"/>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nvSpPr>
        <p:spPr>
          <a:xfrm>
            <a:off x="216300" y="636400"/>
            <a:ext cx="6012300" cy="160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rgbClr val="A1283C"/>
                </a:solidFill>
                <a:latin typeface="Muli"/>
                <a:ea typeface="Muli"/>
                <a:cs typeface="Muli"/>
                <a:sym typeface="Muli"/>
              </a:rPr>
              <a:t>Trong số </a:t>
            </a:r>
            <a:r>
              <a:rPr b="1" lang="en" sz="1100">
                <a:solidFill>
                  <a:srgbClr val="A1283C"/>
                </a:solidFill>
                <a:latin typeface="Muli"/>
                <a:ea typeface="Muli"/>
                <a:cs typeface="Muli"/>
                <a:sym typeface="Muli"/>
              </a:rPr>
              <a:t>683 khách hàng quan tâm đến dịch vụ mới</a:t>
            </a:r>
            <a:r>
              <a:rPr lang="en" sz="1100">
                <a:solidFill>
                  <a:srgbClr val="A1283C"/>
                </a:solidFill>
                <a:latin typeface="Muli"/>
                <a:ea typeface="Muli"/>
                <a:cs typeface="Muli"/>
                <a:sym typeface="Muli"/>
              </a:rPr>
              <a:t> (Accept Camp), có đến </a:t>
            </a:r>
            <a:r>
              <a:rPr b="1" lang="en" sz="1100">
                <a:solidFill>
                  <a:srgbClr val="A1283C"/>
                </a:solidFill>
                <a:latin typeface="Muli"/>
                <a:ea typeface="Muli"/>
                <a:cs typeface="Muli"/>
                <a:sym typeface="Muli"/>
              </a:rPr>
              <a:t>~72% đối tượng nằm ở phân khúc Trung &amp; Cao</a:t>
            </a:r>
            <a:r>
              <a:rPr lang="en" sz="1100">
                <a:solidFill>
                  <a:srgbClr val="A1283C"/>
                </a:solidFill>
                <a:latin typeface="Muli"/>
                <a:ea typeface="Muli"/>
                <a:cs typeface="Muli"/>
                <a:sym typeface="Muli"/>
              </a:rPr>
              <a:t>, </a:t>
            </a:r>
            <a:r>
              <a:rPr b="1" lang="en" sz="1100">
                <a:solidFill>
                  <a:srgbClr val="A1283C"/>
                </a:solidFill>
                <a:latin typeface="Muli"/>
                <a:ea typeface="Muli"/>
                <a:cs typeface="Muli"/>
                <a:sym typeface="Muli"/>
              </a:rPr>
              <a:t>đóng góp hơn 92% doanh thu </a:t>
            </a:r>
            <a:r>
              <a:rPr lang="en" sz="1100">
                <a:solidFill>
                  <a:srgbClr val="A1283C"/>
                </a:solidFill>
                <a:latin typeface="Muli"/>
                <a:ea typeface="Muli"/>
                <a:cs typeface="Muli"/>
                <a:sym typeface="Muli"/>
              </a:rPr>
              <a:t>cho IFood.</a:t>
            </a:r>
            <a:endParaRPr sz="1100">
              <a:solidFill>
                <a:srgbClr val="A1283C"/>
              </a:solidFill>
              <a:latin typeface="Muli"/>
              <a:ea typeface="Muli"/>
              <a:cs typeface="Muli"/>
              <a:sym typeface="Muli"/>
            </a:endParaRPr>
          </a:p>
          <a:p>
            <a:pPr indent="0" lvl="0" marL="0" rtl="0" algn="just">
              <a:lnSpc>
                <a:spcPct val="115000"/>
              </a:lnSpc>
              <a:spcBef>
                <a:spcPts val="0"/>
              </a:spcBef>
              <a:spcAft>
                <a:spcPts val="0"/>
              </a:spcAft>
              <a:buNone/>
            </a:pPr>
            <a:r>
              <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lang="en" sz="1100">
                <a:solidFill>
                  <a:schemeClr val="dk2"/>
                </a:solidFill>
                <a:latin typeface="Muli"/>
                <a:ea typeface="Muli"/>
                <a:cs typeface="Muli"/>
                <a:sym typeface="Muli"/>
              </a:rPr>
              <a:t>Đây cũng là </a:t>
            </a:r>
            <a:r>
              <a:rPr lang="en" sz="1100">
                <a:solidFill>
                  <a:schemeClr val="dk2"/>
                </a:solidFill>
                <a:latin typeface="Muli"/>
                <a:ea typeface="Muli"/>
                <a:cs typeface="Muli"/>
                <a:sym typeface="Muli"/>
              </a:rPr>
              <a:t>nhóm</a:t>
            </a:r>
            <a:r>
              <a:rPr lang="en" sz="1100">
                <a:solidFill>
                  <a:schemeClr val="dk2"/>
                </a:solidFill>
                <a:latin typeface="Muli"/>
                <a:ea typeface="Muli"/>
                <a:cs typeface="Muli"/>
                <a:sym typeface="Muli"/>
              </a:rPr>
              <a:t> khách hàng có </a:t>
            </a:r>
            <a:r>
              <a:rPr b="1" lang="en" sz="1100">
                <a:solidFill>
                  <a:schemeClr val="dk2"/>
                </a:solidFill>
                <a:latin typeface="Muli"/>
                <a:ea typeface="Muli"/>
                <a:cs typeface="Muli"/>
                <a:sym typeface="Muli"/>
              </a:rPr>
              <a:t>chi tiêu trung bình cao hơn đáng kể </a:t>
            </a:r>
            <a:r>
              <a:rPr lang="en" sz="1100">
                <a:solidFill>
                  <a:schemeClr val="dk2"/>
                </a:solidFill>
                <a:latin typeface="Muli"/>
                <a:ea typeface="Muli"/>
                <a:cs typeface="Muli"/>
                <a:sym typeface="Muli"/>
              </a:rPr>
              <a:t>so với phân khúc Thấp.</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lang="en" sz="1100">
                <a:solidFill>
                  <a:schemeClr val="dk2"/>
                </a:solidFill>
                <a:latin typeface="Muli"/>
                <a:ea typeface="Muli"/>
                <a:cs typeface="Muli"/>
                <a:sym typeface="Muli"/>
              </a:rPr>
              <a:t>Đối với nhóm đối tượng khảo sát </a:t>
            </a:r>
            <a:r>
              <a:rPr b="1" lang="en" sz="1100">
                <a:solidFill>
                  <a:schemeClr val="dk2"/>
                </a:solidFill>
                <a:latin typeface="Muli"/>
                <a:ea typeface="Muli"/>
                <a:cs typeface="Muli"/>
                <a:sym typeface="Muli"/>
              </a:rPr>
              <a:t>không quan tâm</a:t>
            </a:r>
            <a:r>
              <a:rPr lang="en" sz="1100">
                <a:solidFill>
                  <a:schemeClr val="dk2"/>
                </a:solidFill>
                <a:latin typeface="Muli"/>
                <a:ea typeface="Muli"/>
                <a:cs typeface="Muli"/>
                <a:sym typeface="Muli"/>
              </a:rPr>
              <a:t> đến dịch vụ mới, có đến </a:t>
            </a:r>
            <a:r>
              <a:rPr b="1" lang="en" sz="1100">
                <a:solidFill>
                  <a:schemeClr val="dk2"/>
                </a:solidFill>
                <a:latin typeface="Muli"/>
                <a:ea typeface="Muli"/>
                <a:cs typeface="Muli"/>
                <a:sym typeface="Muli"/>
              </a:rPr>
              <a:t>hơn 50% nằm ở phân khúc Thấp. </a:t>
            </a:r>
            <a:endParaRPr b="1" sz="1100">
              <a:solidFill>
                <a:schemeClr val="dk2"/>
              </a:solidFill>
              <a:latin typeface="Muli"/>
              <a:ea typeface="Muli"/>
              <a:cs typeface="Muli"/>
              <a:sym typeface="Muli"/>
            </a:endParaRPr>
          </a:p>
        </p:txBody>
      </p:sp>
      <p:sp>
        <p:nvSpPr>
          <p:cNvPr id="162" name="Google Shape;162;p20"/>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sp>
        <p:nvSpPr>
          <p:cNvPr id="163" name="Google Shape;163;p20"/>
          <p:cNvSpPr txBox="1"/>
          <p:nvPr/>
        </p:nvSpPr>
        <p:spPr>
          <a:xfrm>
            <a:off x="2030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B5394"/>
                </a:solidFill>
                <a:latin typeface="Muli"/>
                <a:ea typeface="Muli"/>
                <a:cs typeface="Muli"/>
                <a:sym typeface="Muli"/>
              </a:rPr>
              <a:t>Demographic</a:t>
            </a:r>
            <a:endParaRPr sz="1100">
              <a:solidFill>
                <a:srgbClr val="0B5394"/>
              </a:solidFill>
              <a:latin typeface="Muli"/>
              <a:ea typeface="Muli"/>
              <a:cs typeface="Muli"/>
              <a:sym typeface="Muli"/>
            </a:endParaRPr>
          </a:p>
        </p:txBody>
      </p:sp>
      <p:sp>
        <p:nvSpPr>
          <p:cNvPr id="164" name="Google Shape;164;p20"/>
          <p:cNvSpPr txBox="1"/>
          <p:nvPr/>
        </p:nvSpPr>
        <p:spPr>
          <a:xfrm>
            <a:off x="3762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RFM Analysis</a:t>
            </a:r>
            <a:endParaRPr sz="1100">
              <a:solidFill>
                <a:schemeClr val="lt1"/>
              </a:solidFill>
              <a:latin typeface="Muli"/>
              <a:ea typeface="Muli"/>
              <a:cs typeface="Muli"/>
              <a:sym typeface="Muli"/>
            </a:endParaRPr>
          </a:p>
        </p:txBody>
      </p:sp>
      <p:sp>
        <p:nvSpPr>
          <p:cNvPr id="165" name="Google Shape;165;p20"/>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166" name="Google Shape;166;p20"/>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pic>
        <p:nvPicPr>
          <p:cNvPr id="167" name="Google Shape;167;p20"/>
          <p:cNvPicPr preferRelativeResize="0"/>
          <p:nvPr/>
        </p:nvPicPr>
        <p:blipFill rotWithShape="1">
          <a:blip r:embed="rId3">
            <a:alphaModFix/>
          </a:blip>
          <a:srcRect b="0" l="47786" r="0" t="0"/>
          <a:stretch/>
        </p:blipFill>
        <p:spPr>
          <a:xfrm>
            <a:off x="6304775" y="720450"/>
            <a:ext cx="2735450" cy="2016200"/>
          </a:xfrm>
          <a:prstGeom prst="rect">
            <a:avLst/>
          </a:prstGeom>
          <a:noFill/>
          <a:ln>
            <a:noFill/>
          </a:ln>
        </p:spPr>
      </p:pic>
      <p:sp>
        <p:nvSpPr>
          <p:cNvPr id="168" name="Google Shape;168;p20"/>
          <p:cNvSpPr txBox="1"/>
          <p:nvPr/>
        </p:nvSpPr>
        <p:spPr>
          <a:xfrm>
            <a:off x="639000" y="4744200"/>
            <a:ext cx="10110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Muli"/>
                <a:ea typeface="Muli"/>
                <a:cs typeface="Muli"/>
                <a:sym typeface="Muli"/>
              </a:rPr>
              <a:t>Low: 27.8%</a:t>
            </a:r>
            <a:endParaRPr b="1" sz="900">
              <a:solidFill>
                <a:schemeClr val="dk2"/>
              </a:solidFill>
              <a:latin typeface="Muli"/>
              <a:ea typeface="Muli"/>
              <a:cs typeface="Muli"/>
              <a:sym typeface="Muli"/>
            </a:endParaRPr>
          </a:p>
        </p:txBody>
      </p:sp>
      <p:sp>
        <p:nvSpPr>
          <p:cNvPr id="169" name="Google Shape;169;p20"/>
          <p:cNvSpPr txBox="1"/>
          <p:nvPr/>
        </p:nvSpPr>
        <p:spPr>
          <a:xfrm>
            <a:off x="1654069" y="4744198"/>
            <a:ext cx="1011000" cy="3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CC0000"/>
                </a:solidFill>
                <a:latin typeface="Muli"/>
                <a:ea typeface="Muli"/>
                <a:cs typeface="Muli"/>
                <a:sym typeface="Muli"/>
              </a:rPr>
              <a:t>Middle: 38.2%</a:t>
            </a:r>
            <a:endParaRPr b="1" sz="900">
              <a:solidFill>
                <a:schemeClr val="dk2"/>
              </a:solidFill>
              <a:latin typeface="Muli"/>
              <a:ea typeface="Muli"/>
              <a:cs typeface="Muli"/>
              <a:sym typeface="Muli"/>
            </a:endParaRPr>
          </a:p>
        </p:txBody>
      </p:sp>
      <p:sp>
        <p:nvSpPr>
          <p:cNvPr id="170" name="Google Shape;170;p20"/>
          <p:cNvSpPr txBox="1"/>
          <p:nvPr/>
        </p:nvSpPr>
        <p:spPr>
          <a:xfrm>
            <a:off x="2436569" y="4744198"/>
            <a:ext cx="10110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CC0000"/>
                </a:solidFill>
                <a:latin typeface="Muli"/>
                <a:ea typeface="Muli"/>
                <a:cs typeface="Muli"/>
                <a:sym typeface="Muli"/>
              </a:rPr>
              <a:t>High: 34%</a:t>
            </a:r>
            <a:endParaRPr b="1" sz="900">
              <a:solidFill>
                <a:srgbClr val="CC0000"/>
              </a:solidFill>
              <a:latin typeface="Muli"/>
              <a:ea typeface="Muli"/>
              <a:cs typeface="Muli"/>
              <a:sym typeface="Muli"/>
            </a:endParaRPr>
          </a:p>
        </p:txBody>
      </p:sp>
      <p:grpSp>
        <p:nvGrpSpPr>
          <p:cNvPr id="171" name="Google Shape;171;p20"/>
          <p:cNvGrpSpPr/>
          <p:nvPr/>
        </p:nvGrpSpPr>
        <p:grpSpPr>
          <a:xfrm>
            <a:off x="355390" y="2655734"/>
            <a:ext cx="2955633" cy="2098884"/>
            <a:chOff x="216300" y="2274734"/>
            <a:chExt cx="3094904" cy="2273241"/>
          </a:xfrm>
        </p:grpSpPr>
        <p:sp>
          <p:nvSpPr>
            <p:cNvPr id="172" name="Google Shape;172;p20"/>
            <p:cNvSpPr/>
            <p:nvPr/>
          </p:nvSpPr>
          <p:spPr>
            <a:xfrm>
              <a:off x="693850" y="4510775"/>
              <a:ext cx="10230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0"/>
            <p:cNvSpPr/>
            <p:nvPr/>
          </p:nvSpPr>
          <p:spPr>
            <a:xfrm>
              <a:off x="1846125" y="4510775"/>
              <a:ext cx="6462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0"/>
            <p:cNvSpPr/>
            <p:nvPr/>
          </p:nvSpPr>
          <p:spPr>
            <a:xfrm>
              <a:off x="2600150" y="4510775"/>
              <a:ext cx="646200" cy="372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 name="Google Shape;175;p20"/>
            <p:cNvPicPr preferRelativeResize="0"/>
            <p:nvPr/>
          </p:nvPicPr>
          <p:blipFill>
            <a:blip r:embed="rId4">
              <a:alphaModFix/>
            </a:blip>
            <a:stretch>
              <a:fillRect/>
            </a:stretch>
          </p:blipFill>
          <p:spPr>
            <a:xfrm>
              <a:off x="216300" y="2274734"/>
              <a:ext cx="3094904" cy="2192217"/>
            </a:xfrm>
            <a:prstGeom prst="rect">
              <a:avLst/>
            </a:prstGeom>
            <a:noFill/>
            <a:ln>
              <a:noFill/>
            </a:ln>
          </p:spPr>
        </p:pic>
      </p:grpSp>
      <p:pic>
        <p:nvPicPr>
          <p:cNvPr id="176" name="Google Shape;176;p20"/>
          <p:cNvPicPr preferRelativeResize="0"/>
          <p:nvPr/>
        </p:nvPicPr>
        <p:blipFill>
          <a:blip r:embed="rId5">
            <a:alphaModFix/>
          </a:blip>
          <a:stretch>
            <a:fillRect/>
          </a:stretch>
        </p:blipFill>
        <p:spPr>
          <a:xfrm>
            <a:off x="6368500" y="2841575"/>
            <a:ext cx="2671725" cy="2056225"/>
          </a:xfrm>
          <a:prstGeom prst="rect">
            <a:avLst/>
          </a:prstGeom>
          <a:noFill/>
          <a:ln>
            <a:noFill/>
          </a:ln>
        </p:spPr>
      </p:pic>
      <p:sp>
        <p:nvSpPr>
          <p:cNvPr id="177" name="Google Shape;177;p20"/>
          <p:cNvSpPr/>
          <p:nvPr/>
        </p:nvSpPr>
        <p:spPr>
          <a:xfrm>
            <a:off x="6907875" y="1065350"/>
            <a:ext cx="1312800" cy="16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0"/>
          <p:cNvSpPr/>
          <p:nvPr/>
        </p:nvSpPr>
        <p:spPr>
          <a:xfrm>
            <a:off x="6907950" y="3107250"/>
            <a:ext cx="1312800" cy="167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9" name="Google Shape;179;p20"/>
          <p:cNvPicPr preferRelativeResize="0"/>
          <p:nvPr/>
        </p:nvPicPr>
        <p:blipFill>
          <a:blip r:embed="rId6">
            <a:alphaModFix/>
          </a:blip>
          <a:stretch>
            <a:fillRect/>
          </a:stretch>
        </p:blipFill>
        <p:spPr>
          <a:xfrm>
            <a:off x="3374750" y="2655725"/>
            <a:ext cx="2853824" cy="2016200"/>
          </a:xfrm>
          <a:prstGeom prst="rect">
            <a:avLst/>
          </a:prstGeom>
          <a:noFill/>
          <a:ln>
            <a:noFill/>
          </a:ln>
        </p:spPr>
      </p:pic>
      <p:pic>
        <p:nvPicPr>
          <p:cNvPr id="180" name="Google Shape;180;p20"/>
          <p:cNvPicPr preferRelativeResize="0"/>
          <p:nvPr/>
        </p:nvPicPr>
        <p:blipFill>
          <a:blip r:embed="rId7">
            <a:alphaModFix/>
          </a:blip>
          <a:stretch>
            <a:fillRect/>
          </a:stretch>
        </p:blipFill>
        <p:spPr>
          <a:xfrm>
            <a:off x="3374750" y="2444270"/>
            <a:ext cx="2853825" cy="215380"/>
          </a:xfrm>
          <a:prstGeom prst="rect">
            <a:avLst/>
          </a:prstGeom>
          <a:noFill/>
          <a:ln>
            <a:noFill/>
          </a:ln>
        </p:spPr>
      </p:pic>
      <p:pic>
        <p:nvPicPr>
          <p:cNvPr id="181" name="Google Shape;181;p20"/>
          <p:cNvPicPr preferRelativeResize="0"/>
          <p:nvPr/>
        </p:nvPicPr>
        <p:blipFill>
          <a:blip r:embed="rId8">
            <a:alphaModFix/>
          </a:blip>
          <a:stretch>
            <a:fillRect/>
          </a:stretch>
        </p:blipFill>
        <p:spPr>
          <a:xfrm>
            <a:off x="379950" y="2442800"/>
            <a:ext cx="2955624" cy="216850"/>
          </a:xfrm>
          <a:prstGeom prst="rect">
            <a:avLst/>
          </a:prstGeom>
          <a:noFill/>
          <a:ln>
            <a:noFill/>
          </a:ln>
        </p:spPr>
      </p:pic>
      <p:sp>
        <p:nvSpPr>
          <p:cNvPr id="182" name="Google Shape;182;p20"/>
          <p:cNvSpPr/>
          <p:nvPr/>
        </p:nvSpPr>
        <p:spPr>
          <a:xfrm>
            <a:off x="3998300" y="2866525"/>
            <a:ext cx="661500" cy="167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nvSpPr>
        <p:spPr>
          <a:xfrm>
            <a:off x="216300" y="560325"/>
            <a:ext cx="6146100" cy="215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2"/>
                </a:solidFill>
                <a:latin typeface="Muli"/>
                <a:ea typeface="Muli"/>
                <a:cs typeface="Muli"/>
                <a:sym typeface="Muli"/>
              </a:rPr>
              <a:t>Tổng quan về tất cả khách hàng tham gia khảo sát:</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b="1" lang="en" sz="1100">
                <a:solidFill>
                  <a:schemeClr val="dk2"/>
                </a:solidFill>
                <a:latin typeface="Muli"/>
                <a:ea typeface="Muli"/>
                <a:cs typeface="Muli"/>
                <a:sym typeface="Muli"/>
              </a:rPr>
              <a:t>Khách mua trên 20 đơn có số đơn nhiều hơn 80% khách hàng còn lại </a:t>
            </a:r>
            <a:r>
              <a:rPr lang="en" sz="1100">
                <a:solidFill>
                  <a:schemeClr val="dk2"/>
                </a:solidFill>
                <a:latin typeface="Muli"/>
                <a:ea typeface="Muli"/>
                <a:cs typeface="Muli"/>
                <a:sym typeface="Muli"/>
              </a:rPr>
              <a:t>của IFood</a:t>
            </a:r>
            <a:endParaRPr sz="1100">
              <a:solidFill>
                <a:schemeClr val="dk2"/>
              </a:solidFill>
              <a:latin typeface="Muli"/>
              <a:ea typeface="Muli"/>
              <a:cs typeface="Muli"/>
              <a:sym typeface="Muli"/>
            </a:endParaRPr>
          </a:p>
          <a:p>
            <a:pPr indent="-298450" lvl="0" marL="457200" rtl="0" algn="just">
              <a:lnSpc>
                <a:spcPct val="115000"/>
              </a:lnSpc>
              <a:spcBef>
                <a:spcPts val="0"/>
              </a:spcBef>
              <a:spcAft>
                <a:spcPts val="0"/>
              </a:spcAft>
              <a:buClr>
                <a:schemeClr val="dk2"/>
              </a:buClr>
              <a:buSzPts val="1100"/>
              <a:buFont typeface="Muli"/>
              <a:buChar char="●"/>
            </a:pPr>
            <a:r>
              <a:rPr b="1" lang="en" sz="1100">
                <a:solidFill>
                  <a:schemeClr val="dk2"/>
                </a:solidFill>
                <a:latin typeface="Muli"/>
                <a:ea typeface="Muli"/>
                <a:cs typeface="Muli"/>
                <a:sym typeface="Muli"/>
              </a:rPr>
              <a:t>Khách mua trên 15 đơn đóng góp đến hơn 80% doanh thu</a:t>
            </a:r>
            <a:endParaRPr b="1"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lang="en" sz="1100">
                <a:solidFill>
                  <a:schemeClr val="dk2"/>
                </a:solidFill>
                <a:latin typeface="Muli"/>
                <a:ea typeface="Muli"/>
                <a:cs typeface="Muli"/>
                <a:sym typeface="Muli"/>
              </a:rPr>
              <a:t>2 p</a:t>
            </a:r>
            <a:r>
              <a:rPr lang="en" sz="1100">
                <a:solidFill>
                  <a:schemeClr val="dk2"/>
                </a:solidFill>
                <a:latin typeface="Muli"/>
                <a:ea typeface="Muli"/>
                <a:cs typeface="Muli"/>
                <a:sym typeface="Muli"/>
              </a:rPr>
              <a:t>hân khúc </a:t>
            </a:r>
            <a:r>
              <a:rPr b="1" lang="en" sz="1100">
                <a:solidFill>
                  <a:schemeClr val="dk2"/>
                </a:solidFill>
                <a:latin typeface="Muli"/>
                <a:ea typeface="Muli"/>
                <a:cs typeface="Muli"/>
                <a:sym typeface="Muli"/>
              </a:rPr>
              <a:t>Cao &amp; Trung bình </a:t>
            </a:r>
            <a:r>
              <a:rPr lang="en" sz="1100">
                <a:solidFill>
                  <a:schemeClr val="dk2"/>
                </a:solidFill>
                <a:latin typeface="Muli"/>
                <a:ea typeface="Muli"/>
                <a:cs typeface="Muli"/>
                <a:sym typeface="Muli"/>
              </a:rPr>
              <a:t>chiếm hơn 56% trên tổng số khách hàng nhưng </a:t>
            </a:r>
            <a:r>
              <a:rPr b="1" lang="en" sz="1100">
                <a:solidFill>
                  <a:schemeClr val="dk2"/>
                </a:solidFill>
                <a:latin typeface="Muli"/>
                <a:ea typeface="Muli"/>
                <a:cs typeface="Muli"/>
                <a:sym typeface="Muli"/>
              </a:rPr>
              <a:t>đem lại đến 92% doanh thu</a:t>
            </a:r>
            <a:r>
              <a:rPr lang="en" sz="1100">
                <a:solidFill>
                  <a:schemeClr val="dk2"/>
                </a:solidFill>
                <a:latin typeface="Muli"/>
                <a:ea typeface="Muli"/>
                <a:cs typeface="Muli"/>
                <a:sym typeface="Muli"/>
              </a:rPr>
              <a:t>, với </a:t>
            </a:r>
            <a:r>
              <a:rPr b="1" lang="en" sz="1100">
                <a:solidFill>
                  <a:schemeClr val="dk2"/>
                </a:solidFill>
                <a:latin typeface="Muli"/>
                <a:ea typeface="Muli"/>
                <a:cs typeface="Muli"/>
                <a:sym typeface="Muli"/>
              </a:rPr>
              <a:t>số lượng đơn hàng trung bình cao hơn nhiều</a:t>
            </a:r>
            <a:r>
              <a:rPr lang="en" sz="1100">
                <a:solidFill>
                  <a:schemeClr val="dk2"/>
                </a:solidFill>
                <a:latin typeface="Muli"/>
                <a:ea typeface="Muli"/>
                <a:cs typeface="Muli"/>
                <a:sym typeface="Muli"/>
              </a:rPr>
              <a:t> so với phân khúc Thấp.</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t/>
            </a:r>
            <a:endParaRPr sz="1100">
              <a:solidFill>
                <a:schemeClr val="dk2"/>
              </a:solidFill>
              <a:latin typeface="Muli"/>
              <a:ea typeface="Muli"/>
              <a:cs typeface="Muli"/>
              <a:sym typeface="Muli"/>
            </a:endParaRPr>
          </a:p>
          <a:p>
            <a:pPr indent="0" lvl="0" marL="0" rtl="0" algn="just">
              <a:lnSpc>
                <a:spcPct val="115000"/>
              </a:lnSpc>
              <a:spcBef>
                <a:spcPts val="0"/>
              </a:spcBef>
              <a:spcAft>
                <a:spcPts val="0"/>
              </a:spcAft>
              <a:buNone/>
            </a:pPr>
            <a:r>
              <a:rPr b="1" lang="en" sz="1100">
                <a:solidFill>
                  <a:srgbClr val="A1283C"/>
                </a:solidFill>
                <a:latin typeface="Muli"/>
                <a:ea typeface="Muli"/>
                <a:cs typeface="Muli"/>
                <a:sym typeface="Muli"/>
              </a:rPr>
              <a:t>Nhóm đối tượng quan tâm &amp; không quan tâm đến dịch vụ mới cũng có khác biệt rõ rệt về hành vi mua hàng: </a:t>
            </a:r>
            <a:r>
              <a:rPr lang="en" sz="1100">
                <a:solidFill>
                  <a:srgbClr val="A1283C"/>
                </a:solidFill>
                <a:latin typeface="Muli"/>
                <a:ea typeface="Muli"/>
                <a:cs typeface="Muli"/>
                <a:sym typeface="Muli"/>
              </a:rPr>
              <a:t>trong khi đa phần </a:t>
            </a:r>
            <a:r>
              <a:rPr b="1" lang="en" sz="1100">
                <a:solidFill>
                  <a:srgbClr val="A1283C"/>
                </a:solidFill>
                <a:latin typeface="Muli"/>
                <a:ea typeface="Muli"/>
                <a:cs typeface="Muli"/>
                <a:sym typeface="Muli"/>
              </a:rPr>
              <a:t>nhóm KH quan tâm có từ 13-22 đơn </a:t>
            </a:r>
            <a:r>
              <a:rPr lang="en" sz="1100">
                <a:solidFill>
                  <a:srgbClr val="A1283C"/>
                </a:solidFill>
                <a:latin typeface="Muli"/>
                <a:ea typeface="Muli"/>
                <a:cs typeface="Muli"/>
                <a:sym typeface="Muli"/>
              </a:rPr>
              <a:t>thì phần lớn </a:t>
            </a:r>
            <a:r>
              <a:rPr b="1" lang="en" sz="1100">
                <a:solidFill>
                  <a:srgbClr val="A1283C"/>
                </a:solidFill>
                <a:latin typeface="Muli"/>
                <a:ea typeface="Muli"/>
                <a:cs typeface="Muli"/>
                <a:sym typeface="Muli"/>
              </a:rPr>
              <a:t>nhóm không quan tâm chỉ mua ít hơn 7 đơn.</a:t>
            </a:r>
            <a:endParaRPr b="1" sz="1100">
              <a:solidFill>
                <a:srgbClr val="A1283C"/>
              </a:solidFill>
              <a:latin typeface="Muli"/>
              <a:ea typeface="Muli"/>
              <a:cs typeface="Muli"/>
              <a:sym typeface="Muli"/>
            </a:endParaRPr>
          </a:p>
        </p:txBody>
      </p:sp>
      <p:sp>
        <p:nvSpPr>
          <p:cNvPr id="188" name="Google Shape;188;p21"/>
          <p:cNvSpPr txBox="1"/>
          <p:nvPr/>
        </p:nvSpPr>
        <p:spPr>
          <a:xfrm>
            <a:off x="298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Executive Summary</a:t>
            </a:r>
            <a:endParaRPr sz="1100">
              <a:solidFill>
                <a:srgbClr val="0B5394"/>
              </a:solidFill>
              <a:latin typeface="Muli"/>
              <a:ea typeface="Muli"/>
              <a:cs typeface="Muli"/>
              <a:sym typeface="Muli"/>
            </a:endParaRPr>
          </a:p>
        </p:txBody>
      </p:sp>
      <p:sp>
        <p:nvSpPr>
          <p:cNvPr id="189" name="Google Shape;189;p21"/>
          <p:cNvSpPr txBox="1"/>
          <p:nvPr/>
        </p:nvSpPr>
        <p:spPr>
          <a:xfrm>
            <a:off x="2030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B5394"/>
                </a:solidFill>
                <a:latin typeface="Muli"/>
                <a:ea typeface="Muli"/>
                <a:cs typeface="Muli"/>
                <a:sym typeface="Muli"/>
              </a:rPr>
              <a:t>Demographic</a:t>
            </a:r>
            <a:endParaRPr sz="1100">
              <a:solidFill>
                <a:srgbClr val="0B5394"/>
              </a:solidFill>
              <a:latin typeface="Muli"/>
              <a:ea typeface="Muli"/>
              <a:cs typeface="Muli"/>
              <a:sym typeface="Muli"/>
            </a:endParaRPr>
          </a:p>
        </p:txBody>
      </p:sp>
      <p:sp>
        <p:nvSpPr>
          <p:cNvPr id="190" name="Google Shape;190;p21"/>
          <p:cNvSpPr txBox="1"/>
          <p:nvPr/>
        </p:nvSpPr>
        <p:spPr>
          <a:xfrm>
            <a:off x="3762450" y="56075"/>
            <a:ext cx="1619100" cy="329100"/>
          </a:xfrm>
          <a:prstGeom prst="rect">
            <a:avLst/>
          </a:prstGeom>
          <a:solidFill>
            <a:srgbClr val="002160"/>
          </a:solid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
                <a:ea typeface="Muli"/>
                <a:cs typeface="Muli"/>
                <a:sym typeface="Muli"/>
              </a:rPr>
              <a:t>RFM Analysis</a:t>
            </a:r>
            <a:endParaRPr sz="1100">
              <a:solidFill>
                <a:schemeClr val="lt1"/>
              </a:solidFill>
              <a:latin typeface="Muli"/>
              <a:ea typeface="Muli"/>
              <a:cs typeface="Muli"/>
              <a:sym typeface="Muli"/>
            </a:endParaRPr>
          </a:p>
        </p:txBody>
      </p:sp>
      <p:sp>
        <p:nvSpPr>
          <p:cNvPr id="191" name="Google Shape;191;p21"/>
          <p:cNvSpPr txBox="1"/>
          <p:nvPr/>
        </p:nvSpPr>
        <p:spPr>
          <a:xfrm>
            <a:off x="5494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Behavior</a:t>
            </a:r>
            <a:endParaRPr sz="1100">
              <a:solidFill>
                <a:srgbClr val="0B5394"/>
              </a:solidFill>
              <a:latin typeface="Muli"/>
              <a:ea typeface="Muli"/>
              <a:cs typeface="Muli"/>
              <a:sym typeface="Muli"/>
            </a:endParaRPr>
          </a:p>
        </p:txBody>
      </p:sp>
      <p:sp>
        <p:nvSpPr>
          <p:cNvPr id="192" name="Google Shape;192;p21"/>
          <p:cNvSpPr txBox="1"/>
          <p:nvPr/>
        </p:nvSpPr>
        <p:spPr>
          <a:xfrm>
            <a:off x="7226450" y="56075"/>
            <a:ext cx="1619100" cy="329100"/>
          </a:xfrm>
          <a:prstGeom prst="rect">
            <a:avLst/>
          </a:prstGeom>
          <a:noFill/>
          <a:ln cap="flat" cmpd="sng" w="9525">
            <a:solidFill>
              <a:srgbClr val="00216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B5394"/>
                </a:solidFill>
                <a:latin typeface="Muli"/>
                <a:ea typeface="Muli"/>
                <a:cs typeface="Muli"/>
                <a:sym typeface="Muli"/>
              </a:rPr>
              <a:t>Recommendation</a:t>
            </a:r>
            <a:endParaRPr sz="1100">
              <a:solidFill>
                <a:srgbClr val="0B5394"/>
              </a:solidFill>
              <a:latin typeface="Muli"/>
              <a:ea typeface="Muli"/>
              <a:cs typeface="Muli"/>
              <a:sym typeface="Muli"/>
            </a:endParaRPr>
          </a:p>
        </p:txBody>
      </p:sp>
      <p:pic>
        <p:nvPicPr>
          <p:cNvPr id="193" name="Google Shape;193;p21"/>
          <p:cNvPicPr preferRelativeResize="0"/>
          <p:nvPr/>
        </p:nvPicPr>
        <p:blipFill>
          <a:blip r:embed="rId3">
            <a:alphaModFix/>
          </a:blip>
          <a:stretch>
            <a:fillRect/>
          </a:stretch>
        </p:blipFill>
        <p:spPr>
          <a:xfrm>
            <a:off x="216300" y="2792625"/>
            <a:ext cx="3046499" cy="2156200"/>
          </a:xfrm>
          <a:prstGeom prst="rect">
            <a:avLst/>
          </a:prstGeom>
          <a:noFill/>
          <a:ln>
            <a:noFill/>
          </a:ln>
        </p:spPr>
      </p:pic>
      <p:pic>
        <p:nvPicPr>
          <p:cNvPr id="194" name="Google Shape;194;p21"/>
          <p:cNvPicPr preferRelativeResize="0"/>
          <p:nvPr/>
        </p:nvPicPr>
        <p:blipFill>
          <a:blip r:embed="rId4">
            <a:alphaModFix/>
          </a:blip>
          <a:stretch>
            <a:fillRect/>
          </a:stretch>
        </p:blipFill>
        <p:spPr>
          <a:xfrm>
            <a:off x="3289300" y="2792625"/>
            <a:ext cx="3073001" cy="2156200"/>
          </a:xfrm>
          <a:prstGeom prst="rect">
            <a:avLst/>
          </a:prstGeom>
          <a:noFill/>
          <a:ln>
            <a:noFill/>
          </a:ln>
        </p:spPr>
      </p:pic>
      <p:sp>
        <p:nvSpPr>
          <p:cNvPr id="195" name="Google Shape;195;p21"/>
          <p:cNvSpPr/>
          <p:nvPr/>
        </p:nvSpPr>
        <p:spPr>
          <a:xfrm>
            <a:off x="2030450" y="3212050"/>
            <a:ext cx="1162200" cy="16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1"/>
          <p:cNvSpPr/>
          <p:nvPr/>
        </p:nvSpPr>
        <p:spPr>
          <a:xfrm>
            <a:off x="3820600" y="3507550"/>
            <a:ext cx="1431600" cy="130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 name="Google Shape;197;p21"/>
          <p:cNvPicPr preferRelativeResize="0"/>
          <p:nvPr/>
        </p:nvPicPr>
        <p:blipFill rotWithShape="1">
          <a:blip r:embed="rId5">
            <a:alphaModFix/>
          </a:blip>
          <a:srcRect b="63140" l="0" r="0" t="0"/>
          <a:stretch/>
        </p:blipFill>
        <p:spPr>
          <a:xfrm>
            <a:off x="6458950" y="771850"/>
            <a:ext cx="2572349" cy="876700"/>
          </a:xfrm>
          <a:prstGeom prst="rect">
            <a:avLst/>
          </a:prstGeom>
          <a:noFill/>
          <a:ln>
            <a:noFill/>
          </a:ln>
        </p:spPr>
      </p:pic>
      <p:pic>
        <p:nvPicPr>
          <p:cNvPr id="198" name="Google Shape;198;p21"/>
          <p:cNvPicPr preferRelativeResize="0"/>
          <p:nvPr/>
        </p:nvPicPr>
        <p:blipFill>
          <a:blip r:embed="rId6">
            <a:alphaModFix/>
          </a:blip>
          <a:stretch>
            <a:fillRect/>
          </a:stretch>
        </p:blipFill>
        <p:spPr>
          <a:xfrm>
            <a:off x="6458950" y="1784298"/>
            <a:ext cx="2572351" cy="1574914"/>
          </a:xfrm>
          <a:prstGeom prst="rect">
            <a:avLst/>
          </a:prstGeom>
          <a:noFill/>
          <a:ln>
            <a:noFill/>
          </a:ln>
        </p:spPr>
      </p:pic>
      <p:pic>
        <p:nvPicPr>
          <p:cNvPr id="199" name="Google Shape;199;p21"/>
          <p:cNvPicPr preferRelativeResize="0"/>
          <p:nvPr/>
        </p:nvPicPr>
        <p:blipFill>
          <a:blip r:embed="rId7">
            <a:alphaModFix/>
          </a:blip>
          <a:stretch>
            <a:fillRect/>
          </a:stretch>
        </p:blipFill>
        <p:spPr>
          <a:xfrm>
            <a:off x="6458950" y="3378475"/>
            <a:ext cx="2572349" cy="1562850"/>
          </a:xfrm>
          <a:prstGeom prst="rect">
            <a:avLst/>
          </a:prstGeom>
          <a:noFill/>
          <a:ln>
            <a:noFill/>
          </a:ln>
        </p:spPr>
      </p:pic>
      <p:sp>
        <p:nvSpPr>
          <p:cNvPr id="200" name="Google Shape;200;p21"/>
          <p:cNvSpPr/>
          <p:nvPr/>
        </p:nvSpPr>
        <p:spPr>
          <a:xfrm>
            <a:off x="7483250" y="2265563"/>
            <a:ext cx="562800" cy="101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1"/>
          <p:cNvSpPr/>
          <p:nvPr/>
        </p:nvSpPr>
        <p:spPr>
          <a:xfrm>
            <a:off x="6960025" y="3750250"/>
            <a:ext cx="365100" cy="101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1"/>
          <p:cNvSpPr/>
          <p:nvPr/>
        </p:nvSpPr>
        <p:spPr>
          <a:xfrm>
            <a:off x="8194050" y="2127375"/>
            <a:ext cx="740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Muli"/>
                <a:ea typeface="Muli"/>
                <a:cs typeface="Muli"/>
                <a:sym typeface="Muli"/>
              </a:rPr>
              <a:t>Interested</a:t>
            </a:r>
            <a:endParaRPr sz="900">
              <a:latin typeface="Muli"/>
              <a:ea typeface="Muli"/>
              <a:cs typeface="Muli"/>
              <a:sym typeface="Muli"/>
            </a:endParaRPr>
          </a:p>
        </p:txBody>
      </p:sp>
      <p:sp>
        <p:nvSpPr>
          <p:cNvPr id="203" name="Google Shape;203;p21"/>
          <p:cNvSpPr/>
          <p:nvPr/>
        </p:nvSpPr>
        <p:spPr>
          <a:xfrm>
            <a:off x="2241025" y="3735725"/>
            <a:ext cx="7899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uli"/>
                <a:ea typeface="Muli"/>
                <a:cs typeface="Muli"/>
                <a:sym typeface="Muli"/>
              </a:rPr>
              <a:t>VIP Customer</a:t>
            </a:r>
            <a:endParaRPr sz="1000">
              <a:latin typeface="Muli"/>
              <a:ea typeface="Muli"/>
              <a:cs typeface="Muli"/>
              <a:sym typeface="Muli"/>
            </a:endParaRPr>
          </a:p>
        </p:txBody>
      </p:sp>
      <p:sp>
        <p:nvSpPr>
          <p:cNvPr id="204" name="Google Shape;204;p21"/>
          <p:cNvSpPr/>
          <p:nvPr/>
        </p:nvSpPr>
        <p:spPr>
          <a:xfrm>
            <a:off x="8046050" y="3765275"/>
            <a:ext cx="8883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Muli"/>
                <a:ea typeface="Muli"/>
                <a:cs typeface="Muli"/>
                <a:sym typeface="Muli"/>
              </a:rPr>
              <a:t>Uni</a:t>
            </a:r>
            <a:r>
              <a:rPr lang="en" sz="900">
                <a:latin typeface="Muli"/>
                <a:ea typeface="Muli"/>
                <a:cs typeface="Muli"/>
                <a:sym typeface="Muli"/>
              </a:rPr>
              <a:t>nterested</a:t>
            </a:r>
            <a:endParaRPr sz="900">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